
<file path=[Content_Types].xml><?xml version="1.0" encoding="utf-8"?>
<Types xmlns="http://schemas.openxmlformats.org/package/2006/content-types">
  <Default Extension="avi" ContentType="video/x-msvideo"/>
  <Default Extension="emf" ContentType="image/x-emf"/>
  <Default Extension="jpeg" ContentType="image/jpeg"/>
  <Default Extension="m4v" ContentType="video/unknown"/>
  <Default Extension="mov" ContentType="video/quicktime"/>
  <Default Extension="mpg" ContentType="vide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748" r:id="rId2"/>
    <p:sldMasterId id="2147483755" r:id="rId3"/>
  </p:sldMasterIdLst>
  <p:notesMasterIdLst>
    <p:notesMasterId r:id="rId15"/>
  </p:notesMasterIdLst>
  <p:sldIdLst>
    <p:sldId id="256" r:id="rId4"/>
    <p:sldId id="916" r:id="rId5"/>
    <p:sldId id="329" r:id="rId6"/>
    <p:sldId id="929" r:id="rId7"/>
    <p:sldId id="917" r:id="rId8"/>
    <p:sldId id="918" r:id="rId9"/>
    <p:sldId id="297" r:id="rId10"/>
    <p:sldId id="299" r:id="rId11"/>
    <p:sldId id="922" r:id="rId12"/>
    <p:sldId id="910" r:id="rId13"/>
    <p:sldId id="940"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p:restoredTop sz="94777"/>
  </p:normalViewPr>
  <p:slideViewPr>
    <p:cSldViewPr snapToGrid="0" snapToObjects="1">
      <p:cViewPr varScale="1">
        <p:scale>
          <a:sx n="102" d="100"/>
          <a:sy n="102" d="100"/>
        </p:scale>
        <p:origin x="1904" y="17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p:scale>
          <a:sx n="140" d="100"/>
          <a:sy n="140" d="100"/>
        </p:scale>
        <p:origin x="2760" y="-14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1/29/20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Wikipedia:Citation_needed"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en.wikipedia.org/wiki/Drag_(physic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dirty="0"/>
          </a:p>
        </p:txBody>
      </p:sp>
    </p:spTree>
    <p:extLst>
      <p:ext uri="{BB962C8B-B14F-4D97-AF65-F5344CB8AC3E}">
        <p14:creationId xmlns:p14="http://schemas.microsoft.com/office/powerpoint/2010/main" val="73807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Uncertainty_quantification</a:t>
            </a:r>
            <a:endParaRPr lang="en-US" dirty="0"/>
          </a:p>
          <a:p>
            <a:endParaRPr lang="en-US" dirty="0"/>
          </a:p>
          <a:p>
            <a:r>
              <a:rPr lang="en-US" dirty="0"/>
              <a:t>Aleatoric uncertainty:</a:t>
            </a:r>
          </a:p>
          <a:p>
            <a:endParaRPr lang="en-US" dirty="0"/>
          </a:p>
          <a:p>
            <a:r>
              <a:rPr lang="en-US" dirty="0"/>
              <a:t>Aleatoric uncertainty is also known as statistical uncertainty, and is representative of unknowns that differ each time we run the same experiment. For example, a single arrow shot with a mechanical bow that exactly duplicates each launch (the same acceleration, altitude, direction and final velocity) will not all impact the same point on the target due to random and complicated vibrations of the arrow shaft, the knowledge of which cannot be determined sufficiently to eliminate the resulting scatter of impact points. The argument here is obviously in the definition of "cannot". Just because we cannot measure sufficiently with our currently available measurement devices does not preclude necessarily the existence of such information, which would move this uncertainty into the below category.</a:t>
            </a:r>
            <a:r>
              <a:rPr lang="en-US" baseline="30000" dirty="0">
                <a:effectLst/>
              </a:rPr>
              <a:t>[</a:t>
            </a:r>
            <a:r>
              <a:rPr lang="en-US" sz="1200" i="1" u="none" strike="noStrike" kern="1200" baseline="30000" dirty="0">
                <a:solidFill>
                  <a:schemeClr val="tx1"/>
                </a:solidFill>
                <a:effectLst/>
                <a:latin typeface="+mn-lt"/>
                <a:ea typeface="+mn-ea"/>
                <a:cs typeface="+mn-cs"/>
                <a:hlinkClick r:id="rId3" tooltip="Wikipedia:Citation needed"/>
              </a:rPr>
              <a:t>citation needed</a:t>
            </a:r>
            <a:r>
              <a:rPr lang="en-US" baseline="30000" dirty="0">
                <a:effectLst/>
              </a:rPr>
              <a:t>]</a:t>
            </a:r>
            <a:r>
              <a:rPr lang="en-US" dirty="0"/>
              <a:t> </a:t>
            </a:r>
            <a:r>
              <a:rPr lang="en-US" i="1" dirty="0"/>
              <a:t>Aleatoric</a:t>
            </a:r>
            <a:r>
              <a:rPr lang="en-US" dirty="0"/>
              <a:t> is derived from the Latin </a:t>
            </a:r>
            <a:r>
              <a:rPr lang="en-US" dirty="0" err="1"/>
              <a:t>alea</a:t>
            </a:r>
            <a:r>
              <a:rPr lang="en-US" dirty="0"/>
              <a:t> or dice, referring to a game of chance.</a:t>
            </a:r>
          </a:p>
          <a:p>
            <a:endParaRPr lang="en-US" dirty="0"/>
          </a:p>
          <a:p>
            <a:r>
              <a:rPr lang="en-US" dirty="0"/>
              <a:t>Epistemic uncertainty:</a:t>
            </a:r>
          </a:p>
          <a:p>
            <a:endParaRPr lang="en-US" dirty="0"/>
          </a:p>
          <a:p>
            <a:r>
              <a:rPr lang="en-US" dirty="0"/>
              <a:t>Epistemic uncertainty is also known as systematic uncertainty, and is due to things one could in principle know but do not practice. This may be because a measurement is not accurate, because the model neglects certain effects, or because particular data has been deliberately hidden. An example of a source of this uncertainty would be the </a:t>
            </a:r>
            <a:r>
              <a:rPr lang="en-US" sz="1200" u="none" strike="noStrike" kern="1200" dirty="0">
                <a:solidFill>
                  <a:schemeClr val="tx1"/>
                </a:solidFill>
                <a:effectLst/>
                <a:latin typeface="+mn-lt"/>
                <a:ea typeface="+mn-ea"/>
                <a:cs typeface="+mn-cs"/>
                <a:hlinkClick r:id="rId4" tooltip="Drag (physics)"/>
              </a:rPr>
              <a:t>drag</a:t>
            </a:r>
            <a:r>
              <a:rPr lang="en-US" dirty="0"/>
              <a:t> in an experiment designed to measure the acceleration of gravity near the earth's surface. The commonly used gravitational acceleration of 9.8 m/s^2 ignores the effects of air resistance, but the air resistance for the object could be measured and incorporated into the experiment to reduce the resulting uncertainty in the calculation of the gravitational acceleration.</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3336552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412259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7405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33850"/>
          </a:xfrm>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151408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025497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54367315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1/29/20</a:t>
            </a:fld>
            <a:endParaRPr lang="en-US"/>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a:solidFill>
                  <a:schemeClr val="bg1"/>
                </a:solidFill>
                <a:effectLst/>
                <a:latin typeface="+mn-lt"/>
                <a:ea typeface="+mn-ea"/>
                <a:cs typeface="+mn-cs"/>
              </a:rPr>
              <a:t>Sandia National Laboratories is a </a:t>
            </a:r>
            <a:r>
              <a:rPr lang="en-US" sz="450" b="0" i="0" kern="1200" err="1">
                <a:solidFill>
                  <a:schemeClr val="bg1"/>
                </a:solidFill>
                <a:effectLst/>
                <a:latin typeface="+mn-lt"/>
                <a:ea typeface="+mn-ea"/>
                <a:cs typeface="+mn-cs"/>
              </a:rPr>
              <a:t>multimission</a:t>
            </a:r>
            <a:r>
              <a:rPr lang="en-US" sz="450" b="0" i="0" kern="120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1/29/20</a:t>
            </a:fld>
            <a:endParaRPr lang="en-US"/>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1/29/20</a:t>
            </a:fld>
            <a:endParaRPr lang="en-US"/>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1/29/20</a:t>
            </a:fld>
            <a:endParaRPr lang="en-US"/>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1/29/20</a:t>
            </a:fld>
            <a:endParaRPr lang="en-US"/>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1/29/20</a:t>
            </a:fld>
            <a:endParaRPr lang="en-US"/>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25309" y="5306899"/>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0"/>
            <a:ext cx="543222" cy="365125"/>
          </a:xfrm>
        </p:spPr>
        <p:txBody>
          <a:bodyPr/>
          <a:lstStyle>
            <a:lvl1pPr>
              <a:defRPr>
                <a:solidFill>
                  <a:schemeClr val="bg1">
                    <a:lumMod val="50000"/>
                  </a:schemeClr>
                </a:solidFill>
              </a:defRPr>
            </a:lvl1pPr>
          </a:lstStyle>
          <a:p>
            <a:fld id="{84A6BEF6-8B5D-3A41-931E-E68E91FD74C0}" type="datetime1">
              <a:rPr lang="en-US" smtClean="0"/>
              <a:t>1/29/20</a:t>
            </a:fld>
            <a:endParaRPr lang="en-US" dirty="0"/>
          </a:p>
        </p:txBody>
      </p:sp>
      <p:sp>
        <p:nvSpPr>
          <p:cNvPr id="16" name="Footer Placeholder 4"/>
          <p:cNvSpPr>
            <a:spLocks noGrp="1"/>
          </p:cNvSpPr>
          <p:nvPr>
            <p:ph type="ftr" sz="quarter" idx="11"/>
          </p:nvPr>
        </p:nvSpPr>
        <p:spPr>
          <a:xfrm>
            <a:off x="5674180" y="6459790"/>
            <a:ext cx="1967594" cy="365125"/>
          </a:xfrm>
        </p:spPr>
        <p:txBody>
          <a:bodyPr/>
          <a:lstStyle/>
          <a:p>
            <a:r>
              <a:rPr lang="en-US" dirty="0"/>
              <a:t>OUO</a:t>
            </a:r>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6002803" y="282288"/>
            <a:ext cx="1375892" cy="710418"/>
          </a:xfrm>
          <a:prstGeom prst="rect">
            <a:avLst/>
          </a:prstGeom>
        </p:spPr>
      </p:pic>
      <p:sp>
        <p:nvSpPr>
          <p:cNvPr id="19" name="Rectangle 18"/>
          <p:cNvSpPr/>
          <p:nvPr userDrawn="1"/>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591934" y="2915628"/>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2149358" y="2915628"/>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3188449" y="2915628"/>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363919"/>
            <a:ext cx="1967594"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8" y="5019736"/>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591934" y="5673785"/>
            <a:ext cx="7049838"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502596" y="5626954"/>
            <a:ext cx="423356"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7799528" y="5595528"/>
            <a:ext cx="582240" cy="194889"/>
          </a:xfrm>
          <a:prstGeom prst="rect">
            <a:avLst/>
          </a:prstGeom>
        </p:spPr>
      </p:pic>
      <p:sp>
        <p:nvSpPr>
          <p:cNvPr id="28" name="TextBox 27"/>
          <p:cNvSpPr txBox="1"/>
          <p:nvPr userDrawn="1"/>
        </p:nvSpPr>
        <p:spPr>
          <a:xfrm>
            <a:off x="7710257" y="5912354"/>
            <a:ext cx="1374354"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extLst>
      <p:ext uri="{BB962C8B-B14F-4D97-AF65-F5344CB8AC3E}">
        <p14:creationId xmlns:p14="http://schemas.microsoft.com/office/powerpoint/2010/main" val="44189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5"/>
            <a:ext cx="9144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5"/>
            <a:ext cx="3029221" cy="8747085"/>
          </a:xfrm>
          <a:prstGeom prst="rect">
            <a:avLst/>
          </a:prstGeom>
        </p:spPr>
      </p:pic>
      <p:sp>
        <p:nvSpPr>
          <p:cNvPr id="10" name="Rectangle 9"/>
          <p:cNvSpPr/>
          <p:nvPr userDrawn="1"/>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1/29/20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r>
              <a:rPr lang="en-US" dirty="0"/>
              <a:t>OUO</a:t>
            </a:r>
          </a:p>
        </p:txBody>
      </p:sp>
      <p:sp>
        <p:nvSpPr>
          <p:cNvPr id="6" name="Slide Number Placeholder 5"/>
          <p:cNvSpPr>
            <a:spLocks noGrp="1"/>
          </p:cNvSpPr>
          <p:nvPr>
            <p:ph type="sldNum" sz="quarter" idx="12"/>
          </p:nvPr>
        </p:nvSpPr>
        <p:spPr>
          <a:xfrm>
            <a:off x="-383344" y="6459789"/>
            <a:ext cx="314548"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extLst>
      <p:ext uri="{BB962C8B-B14F-4D97-AF65-F5344CB8AC3E}">
        <p14:creationId xmlns:p14="http://schemas.microsoft.com/office/powerpoint/2010/main" val="364818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1/29/20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r>
              <a:rPr lang="en-US" dirty="0"/>
              <a:t>OUO/UCI</a:t>
            </a:r>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53955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1/29/20</a:t>
            </a:fld>
            <a:endParaRPr lang="en-US" dirty="0"/>
          </a:p>
        </p:txBody>
      </p:sp>
      <p:sp>
        <p:nvSpPr>
          <p:cNvPr id="4" name="Footer Placeholder 3"/>
          <p:cNvSpPr>
            <a:spLocks noGrp="1"/>
          </p:cNvSpPr>
          <p:nvPr>
            <p:ph type="ftr" sz="quarter" idx="11"/>
          </p:nvPr>
        </p:nvSpPr>
        <p:spPr/>
        <p:txBody>
          <a:bodyPr/>
          <a:lstStyle/>
          <a:p>
            <a:r>
              <a:rPr lang="en-US" dirty="0"/>
              <a:t>OUO/UCI</a:t>
            </a:r>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540544"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15497"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1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r>
              <a:rPr lang="en-US" dirty="0"/>
              <a:t>OUO/UCI</a:t>
            </a: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3691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1/29/20</a:t>
            </a:fld>
            <a:endParaRPr lang="en-US"/>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a:solidFill>
                  <a:schemeClr val="bg1"/>
                </a:solidFill>
                <a:effectLst/>
                <a:latin typeface="+mn-lt"/>
                <a:ea typeface="+mn-ea"/>
                <a:cs typeface="+mn-cs"/>
              </a:rPr>
              <a:t>Sandia National Laboratories is a </a:t>
            </a:r>
            <a:r>
              <a:rPr lang="en-US" sz="450" b="0" i="0" kern="1200" err="1">
                <a:solidFill>
                  <a:schemeClr val="bg1"/>
                </a:solidFill>
                <a:effectLst/>
                <a:latin typeface="+mn-lt"/>
                <a:ea typeface="+mn-ea"/>
                <a:cs typeface="+mn-cs"/>
              </a:rPr>
              <a:t>multimission</a:t>
            </a:r>
            <a:r>
              <a:rPr lang="en-US" sz="450" b="0" i="0" kern="120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r>
              <a:rPr lang="en-US" dirty="0"/>
              <a:t>OUO/UCI</a:t>
            </a:r>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535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25309" y="5306899"/>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0"/>
            <a:ext cx="543222" cy="365125"/>
          </a:xfrm>
        </p:spPr>
        <p:txBody>
          <a:bodyPr/>
          <a:lstStyle>
            <a:lvl1pPr>
              <a:defRPr>
                <a:solidFill>
                  <a:schemeClr val="bg1">
                    <a:lumMod val="50000"/>
                  </a:schemeClr>
                </a:solidFill>
              </a:defRPr>
            </a:lvl1pPr>
          </a:lstStyle>
          <a:p>
            <a:fld id="{84A6BEF6-8B5D-3A41-931E-E68E91FD74C0}" type="datetime1">
              <a:rPr lang="en-US" smtClean="0"/>
              <a:t>1/29/20</a:t>
            </a:fld>
            <a:endParaRPr lang="en-US" dirty="0"/>
          </a:p>
        </p:txBody>
      </p:sp>
      <p:sp>
        <p:nvSpPr>
          <p:cNvPr id="16" name="Footer Placeholder 4"/>
          <p:cNvSpPr>
            <a:spLocks noGrp="1"/>
          </p:cNvSpPr>
          <p:nvPr>
            <p:ph type="ftr" sz="quarter" idx="11"/>
          </p:nvPr>
        </p:nvSpPr>
        <p:spPr>
          <a:xfrm>
            <a:off x="5674180" y="6459790"/>
            <a:ext cx="1967594"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6002803" y="282288"/>
            <a:ext cx="1375892" cy="710418"/>
          </a:xfrm>
          <a:prstGeom prst="rect">
            <a:avLst/>
          </a:prstGeom>
        </p:spPr>
      </p:pic>
      <p:sp>
        <p:nvSpPr>
          <p:cNvPr id="19" name="Rectangle 18"/>
          <p:cNvSpPr/>
          <p:nvPr userDrawn="1"/>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591934" y="2915628"/>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2149358" y="2915628"/>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3188449" y="2915628"/>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363919"/>
            <a:ext cx="1967594"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8" y="5019736"/>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591934" y="5673785"/>
            <a:ext cx="7049838"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502596" y="5626954"/>
            <a:ext cx="423356"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7799528" y="5595528"/>
            <a:ext cx="582240" cy="194889"/>
          </a:xfrm>
          <a:prstGeom prst="rect">
            <a:avLst/>
          </a:prstGeom>
        </p:spPr>
      </p:pic>
      <p:sp>
        <p:nvSpPr>
          <p:cNvPr id="28" name="TextBox 27"/>
          <p:cNvSpPr txBox="1"/>
          <p:nvPr userDrawn="1"/>
        </p:nvSpPr>
        <p:spPr>
          <a:xfrm>
            <a:off x="7710257" y="5912354"/>
            <a:ext cx="1374354"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extLst>
      <p:ext uri="{BB962C8B-B14F-4D97-AF65-F5344CB8AC3E}">
        <p14:creationId xmlns:p14="http://schemas.microsoft.com/office/powerpoint/2010/main" val="193068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5"/>
            <a:ext cx="9144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5"/>
            <a:ext cx="3029221" cy="8747085"/>
          </a:xfrm>
          <a:prstGeom prst="rect">
            <a:avLst/>
          </a:prstGeom>
        </p:spPr>
      </p:pic>
      <p:sp>
        <p:nvSpPr>
          <p:cNvPr id="10" name="Rectangle 9"/>
          <p:cNvSpPr/>
          <p:nvPr userDrawn="1"/>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1/29/20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383344" y="6459789"/>
            <a:ext cx="314548"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extLst>
      <p:ext uri="{BB962C8B-B14F-4D97-AF65-F5344CB8AC3E}">
        <p14:creationId xmlns:p14="http://schemas.microsoft.com/office/powerpoint/2010/main" val="34411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1/29/20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1931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540544"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15497"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8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888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8240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1/29/20</a:t>
            </a:fld>
            <a:endParaRPr lang="en-US"/>
          </a:p>
        </p:txBody>
      </p:sp>
      <p:sp>
        <p:nvSpPr>
          <p:cNvPr id="5" name="Footer Placeholder 4"/>
          <p:cNvSpPr>
            <a:spLocks noGrp="1"/>
          </p:cNvSpPr>
          <p:nvPr>
            <p:ph type="ftr" sz="quarter" idx="11"/>
          </p:nvPr>
        </p:nvSpPr>
        <p:spPr>
          <a:xfrm>
            <a:off x="2945674" y="6488667"/>
            <a:ext cx="1967594" cy="365125"/>
          </a:xfrm>
        </p:spPr>
        <p:txBody>
          <a:bodyPr/>
          <a:lstStyle/>
          <a:p>
            <a:endParaRPr lang="en-US"/>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1/29/20</a:t>
            </a:fld>
            <a:endParaRPr lang="en-US"/>
          </a:p>
        </p:txBody>
      </p:sp>
      <p:sp>
        <p:nvSpPr>
          <p:cNvPr id="5" name="Footer Placeholder 4"/>
          <p:cNvSpPr>
            <a:spLocks noGrp="1"/>
          </p:cNvSpPr>
          <p:nvPr>
            <p:ph type="ftr" sz="quarter" idx="11"/>
          </p:nvPr>
        </p:nvSpPr>
        <p:spPr>
          <a:xfrm>
            <a:off x="2945674" y="6488667"/>
            <a:ext cx="1967594" cy="365125"/>
          </a:xfrm>
        </p:spPr>
        <p:txBody>
          <a:bodyPr/>
          <a:lstStyle/>
          <a:p>
            <a:endParaRPr lang="en-US"/>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1/29/20</a:t>
            </a:fld>
            <a:endParaRPr lang="en-US"/>
          </a:p>
        </p:txBody>
      </p:sp>
      <p:sp>
        <p:nvSpPr>
          <p:cNvPr id="16" name="Footer Placeholder 4"/>
          <p:cNvSpPr>
            <a:spLocks noGrp="1"/>
          </p:cNvSpPr>
          <p:nvPr>
            <p:ph type="ftr" sz="quarter" idx="11"/>
          </p:nvPr>
        </p:nvSpPr>
        <p:spPr>
          <a:xfrm>
            <a:off x="5674180" y="6459792"/>
            <a:ext cx="1967594" cy="365125"/>
          </a:xfrm>
        </p:spPr>
        <p:txBody>
          <a:bodyPr/>
          <a:lstStyle/>
          <a:p>
            <a:endParaRPr lang="en-US"/>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a:solidFill>
                  <a:schemeClr val="tx1"/>
                </a:solidFill>
                <a:effectLst/>
                <a:latin typeface="+mn-lt"/>
                <a:ea typeface="+mn-ea"/>
                <a:cs typeface="+mn-cs"/>
              </a:rPr>
              <a:t>Sandia National Laboratories is a </a:t>
            </a:r>
            <a:r>
              <a:rPr lang="en-US" sz="450" b="0" i="0" kern="1200" err="1">
                <a:solidFill>
                  <a:schemeClr val="tx1"/>
                </a:solidFill>
                <a:effectLst/>
                <a:latin typeface="+mn-lt"/>
                <a:ea typeface="+mn-ea"/>
                <a:cs typeface="+mn-cs"/>
              </a:rPr>
              <a:t>multimission</a:t>
            </a:r>
            <a:r>
              <a:rPr lang="en-US" sz="450" b="0" i="0" kern="120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1/29/20</a:t>
            </a:fld>
            <a:endParaRPr lang="en-US"/>
          </a:p>
        </p:txBody>
      </p:sp>
      <p:sp>
        <p:nvSpPr>
          <p:cNvPr id="16" name="Footer Placeholder 4"/>
          <p:cNvSpPr>
            <a:spLocks noGrp="1"/>
          </p:cNvSpPr>
          <p:nvPr>
            <p:ph type="ftr" sz="quarter" idx="11"/>
          </p:nvPr>
        </p:nvSpPr>
        <p:spPr>
          <a:xfrm>
            <a:off x="5674180" y="6459792"/>
            <a:ext cx="1967594" cy="365125"/>
          </a:xfrm>
        </p:spPr>
        <p:txBody>
          <a:bodyPr/>
          <a:lstStyle/>
          <a:p>
            <a:endParaRPr lang="en-US"/>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a:solidFill>
                  <a:schemeClr val="tx1"/>
                </a:solidFill>
                <a:effectLst/>
                <a:latin typeface="+mn-lt"/>
                <a:ea typeface="+mn-ea"/>
                <a:cs typeface="+mn-cs"/>
              </a:rPr>
              <a:t>Sandia National Laboratories is a </a:t>
            </a:r>
            <a:r>
              <a:rPr lang="en-US" sz="450" b="0" i="0" kern="1200" err="1">
                <a:solidFill>
                  <a:schemeClr val="tx1"/>
                </a:solidFill>
                <a:effectLst/>
                <a:latin typeface="+mn-lt"/>
                <a:ea typeface="+mn-ea"/>
                <a:cs typeface="+mn-cs"/>
              </a:rPr>
              <a:t>multimission</a:t>
            </a:r>
            <a:r>
              <a:rPr lang="en-US" sz="450" b="0" i="0" kern="120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3.xml"/><Relationship Id="rId7"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1/29/20</a:t>
            </a:fld>
            <a:endParaRPr lang="en-US"/>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93074"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40486" y="35977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0486"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1/29/20</a:t>
            </a:fld>
            <a:endParaRPr lang="en-US" dirty="0"/>
          </a:p>
        </p:txBody>
      </p:sp>
      <p:sp>
        <p:nvSpPr>
          <p:cNvPr id="5" name="Footer Placeholder 4"/>
          <p:cNvSpPr>
            <a:spLocks noGrp="1"/>
          </p:cNvSpPr>
          <p:nvPr>
            <p:ph type="ftr" sz="quarter" idx="3"/>
          </p:nvPr>
        </p:nvSpPr>
        <p:spPr>
          <a:xfrm>
            <a:off x="2764640"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r>
              <a:rPr lang="en-US" dirty="0"/>
              <a:t>OUO</a:t>
            </a:r>
          </a:p>
        </p:txBody>
      </p:sp>
      <p:sp>
        <p:nvSpPr>
          <p:cNvPr id="6" name="Slide Number Placeholder 5"/>
          <p:cNvSpPr>
            <a:spLocks noGrp="1"/>
          </p:cNvSpPr>
          <p:nvPr>
            <p:ph type="sldNum" sz="quarter" idx="4"/>
          </p:nvPr>
        </p:nvSpPr>
        <p:spPr>
          <a:xfrm>
            <a:off x="48714" y="437653"/>
            <a:ext cx="314548"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8629650" y="321774"/>
            <a:ext cx="51435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692069" y="380825"/>
            <a:ext cx="194756" cy="251610"/>
          </a:xfrm>
          <a:prstGeom prst="rect">
            <a:avLst/>
          </a:prstGeom>
        </p:spPr>
      </p:pic>
      <p:pic>
        <p:nvPicPr>
          <p:cNvPr id="13" name="Picture 12"/>
          <p:cNvPicPr>
            <a:picLocks/>
          </p:cNvPicPr>
          <p:nvPr userDrawn="1"/>
        </p:nvPicPr>
        <p:blipFill rotWithShape="1">
          <a:blip r:embed="rId9" cstate="email">
            <a:extLst>
              <a:ext uri="{28A0092B-C50C-407E-A947-70E740481C1C}">
                <a14:useLocalDpi xmlns:a14="http://schemas.microsoft.com/office/drawing/2010/main"/>
              </a:ext>
            </a:extLst>
          </a:blip>
          <a:srcRect t="-16865" b="-2"/>
          <a:stretch/>
        </p:blipFill>
        <p:spPr>
          <a:xfrm rot="16200000">
            <a:off x="5687175" y="3401174"/>
            <a:ext cx="6857999" cy="55658"/>
          </a:xfrm>
          <a:prstGeom prst="rect">
            <a:avLst/>
          </a:prstGeom>
        </p:spPr>
      </p:pic>
    </p:spTree>
    <p:extLst>
      <p:ext uri="{BB962C8B-B14F-4D97-AF65-F5344CB8AC3E}">
        <p14:creationId xmlns:p14="http://schemas.microsoft.com/office/powerpoint/2010/main" val="64369255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5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35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93074"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40486" y="35977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0486"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1/29/20</a:t>
            </a:fld>
            <a:endParaRPr lang="en-US" dirty="0"/>
          </a:p>
        </p:txBody>
      </p:sp>
      <p:sp>
        <p:nvSpPr>
          <p:cNvPr id="5" name="Footer Placeholder 4"/>
          <p:cNvSpPr>
            <a:spLocks noGrp="1"/>
          </p:cNvSpPr>
          <p:nvPr>
            <p:ph type="ftr" sz="quarter" idx="3"/>
          </p:nvPr>
        </p:nvSpPr>
        <p:spPr>
          <a:xfrm>
            <a:off x="2764640"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48714" y="437653"/>
            <a:ext cx="314548"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8629650" y="321774"/>
            <a:ext cx="51435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692069" y="380825"/>
            <a:ext cx="194756" cy="251610"/>
          </a:xfrm>
          <a:prstGeom prst="rect">
            <a:avLst/>
          </a:prstGeom>
        </p:spPr>
      </p:pic>
      <p:pic>
        <p:nvPicPr>
          <p:cNvPr id="13" name="Picture 12"/>
          <p:cNvPicPr>
            <a:picLocks/>
          </p:cNvPicPr>
          <p:nvPr userDrawn="1"/>
        </p:nvPicPr>
        <p:blipFill rotWithShape="1">
          <a:blip r:embed="rId9" cstate="email">
            <a:extLst>
              <a:ext uri="{28A0092B-C50C-407E-A947-70E740481C1C}">
                <a14:useLocalDpi xmlns:a14="http://schemas.microsoft.com/office/drawing/2010/main"/>
              </a:ext>
            </a:extLst>
          </a:blip>
          <a:srcRect t="-16865" b="-2"/>
          <a:stretch/>
        </p:blipFill>
        <p:spPr>
          <a:xfrm rot="16200000">
            <a:off x="5687175" y="3401174"/>
            <a:ext cx="6857999" cy="55658"/>
          </a:xfrm>
          <a:prstGeom prst="rect">
            <a:avLst/>
          </a:prstGeom>
        </p:spPr>
      </p:pic>
    </p:spTree>
    <p:extLst>
      <p:ext uri="{BB962C8B-B14F-4D97-AF65-F5344CB8AC3E}">
        <p14:creationId xmlns:p14="http://schemas.microsoft.com/office/powerpoint/2010/main" val="2182532680"/>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5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35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7.mpg"/><Relationship Id="rId7" Type="http://schemas.openxmlformats.org/officeDocument/2006/relationships/slideLayout" Target="../slideLayouts/slideLayout12.xml"/><Relationship Id="rId2" Type="http://schemas.openxmlformats.org/officeDocument/2006/relationships/video" Target="../media/media6.mpg"/><Relationship Id="rId1" Type="http://schemas.microsoft.com/office/2007/relationships/media" Target="../media/media6.mpg"/><Relationship Id="rId6" Type="http://schemas.openxmlformats.org/officeDocument/2006/relationships/video" Target="../media/media8.mpg"/><Relationship Id="rId11" Type="http://schemas.openxmlformats.org/officeDocument/2006/relationships/image" Target="../media/image74.png"/><Relationship Id="rId5" Type="http://schemas.microsoft.com/office/2007/relationships/media" Target="../media/media8.mpg"/><Relationship Id="rId10" Type="http://schemas.openxmlformats.org/officeDocument/2006/relationships/image" Target="../media/image73.png"/><Relationship Id="rId4" Type="http://schemas.openxmlformats.org/officeDocument/2006/relationships/video" Target="../media/media7.mpg"/><Relationship Id="rId9"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12.xml"/><Relationship Id="rId4" Type="http://schemas.openxmlformats.org/officeDocument/2006/relationships/image" Target="../media/image77.tiff"/></Relationships>
</file>

<file path=ppt/slides/_rels/slide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tif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6.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8" Type="http://schemas.openxmlformats.org/officeDocument/2006/relationships/image" Target="../media/image47.tiff"/><Relationship Id="rId3" Type="http://schemas.microsoft.com/office/2007/relationships/media" Target="../media/media3.mov"/><Relationship Id="rId7" Type="http://schemas.openxmlformats.org/officeDocument/2006/relationships/slideLayout" Target="../slideLayouts/slideLayout12.xml"/><Relationship Id="rId2" Type="http://schemas.openxmlformats.org/officeDocument/2006/relationships/video" Target="../media/media2.mpg"/><Relationship Id="rId1" Type="http://schemas.microsoft.com/office/2007/relationships/media" Target="../media/media2.mpg"/><Relationship Id="rId6" Type="http://schemas.openxmlformats.org/officeDocument/2006/relationships/video" Target="../media/media4.avi"/><Relationship Id="rId11" Type="http://schemas.openxmlformats.org/officeDocument/2006/relationships/image" Target="../media/image50.png"/><Relationship Id="rId5" Type="http://schemas.microsoft.com/office/2007/relationships/media" Target="../media/media4.avi"/><Relationship Id="rId10" Type="http://schemas.openxmlformats.org/officeDocument/2006/relationships/image" Target="../media/image49.png"/><Relationship Id="rId4" Type="http://schemas.openxmlformats.org/officeDocument/2006/relationships/video" Target="../media/media3.mov"/><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3.tiff"/><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slideLayout" Target="../slideLayouts/slideLayout12.xml"/><Relationship Id="rId7" Type="http://schemas.openxmlformats.org/officeDocument/2006/relationships/image" Target="../media/image56.png"/><Relationship Id="rId2" Type="http://schemas.openxmlformats.org/officeDocument/2006/relationships/video" Target="../media/media5.mpg"/><Relationship Id="rId1" Type="http://schemas.microsoft.com/office/2007/relationships/media" Target="../media/media5.mp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4.xml"/><Relationship Id="rId9"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image" Target="../media/image64.tiff"/><Relationship Id="rId3" Type="http://schemas.openxmlformats.org/officeDocument/2006/relationships/image" Target="../media/image59.tiff"/><Relationship Id="rId7"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12.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8" y="5559098"/>
            <a:ext cx="5650023" cy="1131069"/>
          </a:xfrm>
        </p:spPr>
        <p:txBody>
          <a:bodyPr>
            <a:normAutofit/>
          </a:bodyPr>
          <a:lstStyle/>
          <a:p>
            <a:r>
              <a:rPr lang="en-US" dirty="0"/>
              <a:t>Stefan Domino, Ph.D.</a:t>
            </a:r>
          </a:p>
          <a:p>
            <a:r>
              <a:rPr lang="en-US" dirty="0"/>
              <a:t>Computational Thermal &amp; Fluid Mechanics</a:t>
            </a:r>
          </a:p>
          <a:p>
            <a:r>
              <a:rPr lang="en-US" dirty="0"/>
              <a:t>Sandia </a:t>
            </a:r>
            <a:r>
              <a:rPr lang="en-US"/>
              <a:t>National Laboratories SAND2019-15457 PE</a:t>
            </a:r>
            <a:endParaRPr lang="en-US" dirty="0"/>
          </a:p>
          <a:p>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5070848"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dirty="0"/>
              <a:t>An Evolution of a Mindset:  A Historical Perspective on Sandia National Laboratories Fire Science Philosophy</a:t>
            </a:r>
          </a:p>
        </p:txBody>
      </p:sp>
      <p:sp>
        <p:nvSpPr>
          <p:cNvPr id="2" name="TextBox 1">
            <a:extLst>
              <a:ext uri="{FF2B5EF4-FFF2-40B4-BE49-F238E27FC236}">
                <a16:creationId xmlns:a16="http://schemas.microsoft.com/office/drawing/2014/main" id="{8FD638E0-57C3-FD45-A79C-BCDEC92BEDF2}"/>
              </a:ext>
            </a:extLst>
          </p:cNvPr>
          <p:cNvSpPr txBox="1"/>
          <p:nvPr/>
        </p:nvSpPr>
        <p:spPr>
          <a:xfrm>
            <a:off x="525308" y="4246323"/>
            <a:ext cx="3592971" cy="646331"/>
          </a:xfrm>
          <a:prstGeom prst="rect">
            <a:avLst/>
          </a:prstGeom>
          <a:noFill/>
        </p:spPr>
        <p:txBody>
          <a:bodyPr wrap="none" rtlCol="0">
            <a:spAutoFit/>
          </a:bodyPr>
          <a:lstStyle/>
          <a:p>
            <a:r>
              <a:rPr lang="en-US" dirty="0">
                <a:solidFill>
                  <a:schemeClr val="bg1"/>
                </a:solidFill>
                <a:latin typeface="+mj-lt"/>
              </a:rPr>
              <a:t>Stanford ICME Seminar Series</a:t>
            </a:r>
          </a:p>
          <a:p>
            <a:r>
              <a:rPr lang="en-US" dirty="0">
                <a:solidFill>
                  <a:schemeClr val="bg1"/>
                </a:solidFill>
                <a:latin typeface="+mj-lt"/>
              </a:rPr>
              <a:t>January 30</a:t>
            </a:r>
            <a:r>
              <a:rPr lang="en-US" baseline="30000" dirty="0">
                <a:solidFill>
                  <a:schemeClr val="bg1"/>
                </a:solidFill>
                <a:latin typeface="+mj-lt"/>
              </a:rPr>
              <a:t>th</a:t>
            </a:r>
            <a:r>
              <a:rPr lang="en-US" dirty="0">
                <a:solidFill>
                  <a:schemeClr val="bg1"/>
                </a:solidFill>
                <a:latin typeface="+mj-lt"/>
              </a:rPr>
              <a:t>, 2020 Stanford University</a:t>
            </a:r>
          </a:p>
        </p:txBody>
      </p:sp>
    </p:spTree>
    <p:extLst>
      <p:ext uri="{BB962C8B-B14F-4D97-AF65-F5344CB8AC3E}">
        <p14:creationId xmlns:p14="http://schemas.microsoft.com/office/powerpoint/2010/main" val="282687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7543800" cy="570225"/>
          </a:xfrm>
        </p:spPr>
        <p:txBody>
          <a:bodyPr/>
          <a:lstStyle/>
          <a:p>
            <a:r>
              <a:rPr lang="en-US" dirty="0"/>
              <a:t>Research Thrust:</a:t>
            </a:r>
            <a:br>
              <a:rPr lang="en-US" dirty="0"/>
            </a:br>
            <a:r>
              <a:rPr lang="en-US" dirty="0"/>
              <a:t>LES-based Modeling Whirling-like 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10</a:t>
            </a:fld>
            <a:endParaRPr lang="en-US"/>
          </a:p>
        </p:txBody>
      </p:sp>
      <p:sp>
        <p:nvSpPr>
          <p:cNvPr id="4" name="TextBox 3"/>
          <p:cNvSpPr txBox="1"/>
          <p:nvPr/>
        </p:nvSpPr>
        <p:spPr>
          <a:xfrm>
            <a:off x="2908083" y="6457789"/>
            <a:ext cx="3327834" cy="338554"/>
          </a:xfrm>
          <a:prstGeom prst="rect">
            <a:avLst/>
          </a:prstGeom>
          <a:noFill/>
        </p:spPr>
        <p:txBody>
          <a:bodyPr wrap="none" rtlCol="0">
            <a:spAutoFit/>
          </a:bodyPr>
          <a:lstStyle/>
          <a:p>
            <a:pPr algn="ctr"/>
            <a:r>
              <a:rPr lang="en-US" sz="1600" dirty="0"/>
              <a:t>Volume rendered mixture fraction</a:t>
            </a:r>
          </a:p>
        </p:txBody>
      </p:sp>
      <p:pic>
        <p:nvPicPr>
          <p:cNvPr id="12" name="10cm_R1.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6710" y="3081159"/>
            <a:ext cx="3014506" cy="3429000"/>
          </a:xfrm>
          <a:prstGeom prst="rect">
            <a:avLst/>
          </a:prstGeom>
        </p:spPr>
      </p:pic>
      <p:pic>
        <p:nvPicPr>
          <p:cNvPr id="13" name="20cm_R1.mp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043437" y="3081159"/>
            <a:ext cx="3089868" cy="3429000"/>
          </a:xfrm>
          <a:prstGeom prst="rect">
            <a:avLst/>
          </a:prstGeom>
        </p:spPr>
      </p:pic>
      <p:pic>
        <p:nvPicPr>
          <p:cNvPr id="14" name="40cm_R1.mp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880610" y="3081159"/>
            <a:ext cx="3205515" cy="3429000"/>
          </a:xfrm>
          <a:prstGeom prst="rect">
            <a:avLst/>
          </a:prstGeom>
        </p:spPr>
      </p:pic>
      <p:sp>
        <p:nvSpPr>
          <p:cNvPr id="5" name="Rectangle 4">
            <a:extLst>
              <a:ext uri="{FF2B5EF4-FFF2-40B4-BE49-F238E27FC236}">
                <a16:creationId xmlns:a16="http://schemas.microsoft.com/office/drawing/2014/main" id="{3B9A4C20-2CE0-7A4A-A758-8FB518A1DF23}"/>
              </a:ext>
            </a:extLst>
          </p:cNvPr>
          <p:cNvSpPr/>
          <p:nvPr/>
        </p:nvSpPr>
        <p:spPr>
          <a:xfrm>
            <a:off x="6674528" y="1123881"/>
            <a:ext cx="1485259" cy="1287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C83FB1-562B-3F48-AF12-401E328C60E4}"/>
              </a:ext>
            </a:extLst>
          </p:cNvPr>
          <p:cNvSpPr/>
          <p:nvPr/>
        </p:nvSpPr>
        <p:spPr>
          <a:xfrm rot="5400000">
            <a:off x="7623026" y="1802150"/>
            <a:ext cx="1485259" cy="1287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612B1CF-A355-E048-BDED-8AF590CF452A}"/>
              </a:ext>
            </a:extLst>
          </p:cNvPr>
          <p:cNvSpPr/>
          <p:nvPr/>
        </p:nvSpPr>
        <p:spPr>
          <a:xfrm>
            <a:off x="6944757" y="2768742"/>
            <a:ext cx="1485259" cy="1287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4FCFFB3-C94A-6749-9CA9-2806A2F95D08}"/>
              </a:ext>
            </a:extLst>
          </p:cNvPr>
          <p:cNvSpPr/>
          <p:nvPr/>
        </p:nvSpPr>
        <p:spPr>
          <a:xfrm rot="5400000">
            <a:off x="5996259" y="2090473"/>
            <a:ext cx="1485259" cy="1287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nut 22">
            <a:extLst>
              <a:ext uri="{FF2B5EF4-FFF2-40B4-BE49-F238E27FC236}">
                <a16:creationId xmlns:a16="http://schemas.microsoft.com/office/drawing/2014/main" id="{D7D5661A-9DBC-C641-B6A4-4226A85A233E}"/>
              </a:ext>
            </a:extLst>
          </p:cNvPr>
          <p:cNvSpPr/>
          <p:nvPr/>
        </p:nvSpPr>
        <p:spPr>
          <a:xfrm>
            <a:off x="6919705" y="1481088"/>
            <a:ext cx="1150667" cy="1105264"/>
          </a:xfrm>
          <a:prstGeom prst="donut">
            <a:avLst>
              <a:gd name="adj" fmla="val 9481"/>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 Placeholder 3">
            <a:extLst>
              <a:ext uri="{FF2B5EF4-FFF2-40B4-BE49-F238E27FC236}">
                <a16:creationId xmlns:a16="http://schemas.microsoft.com/office/drawing/2014/main" id="{E38338E6-8BBE-1E44-965F-54B9A2C27C24}"/>
              </a:ext>
            </a:extLst>
          </p:cNvPr>
          <p:cNvSpPr txBox="1">
            <a:spLocks/>
          </p:cNvSpPr>
          <p:nvPr/>
        </p:nvSpPr>
        <p:spPr>
          <a:xfrm>
            <a:off x="615986" y="1448036"/>
            <a:ext cx="6072796" cy="1819197"/>
          </a:xfrm>
          <a:prstGeom prst="rect">
            <a:avLst/>
          </a:prstGeom>
        </p:spPr>
        <p:txBody>
          <a:bodyPr vert="horz" lIns="0" tIns="45720" rIns="0" bIns="45720" rtlCol="0">
            <a:normAutofit fontScale="92500" lnSpcReduction="10000"/>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tx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tx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236538" lvl="1" indent="-225425">
              <a:spcBef>
                <a:spcPts val="900"/>
              </a:spcBef>
              <a:spcAft>
                <a:spcPts val="150"/>
              </a:spcAft>
              <a:buSzPct val="100000"/>
              <a:buFont typeface="Arial" charset="0"/>
              <a:buChar char="•"/>
            </a:pPr>
            <a:r>
              <a:rPr lang="en-US" sz="1800" dirty="0">
                <a:latin typeface="+mj-lt"/>
                <a:ea typeface="Lucida Sans" charset="0"/>
                <a:cs typeface="Lucida Sans" charset="0"/>
              </a:rPr>
              <a:t>Idealized chamber in which swirl is provided by selective wall placement (clockwise)</a:t>
            </a:r>
          </a:p>
          <a:p>
            <a:pPr marL="236538" lvl="1" indent="-225425">
              <a:spcBef>
                <a:spcPts val="900"/>
              </a:spcBef>
              <a:spcAft>
                <a:spcPts val="150"/>
              </a:spcAft>
              <a:buSzPct val="100000"/>
              <a:buFont typeface="Arial" charset="0"/>
              <a:buChar char="•"/>
            </a:pPr>
            <a:r>
              <a:rPr lang="en-US" sz="1800" dirty="0">
                <a:latin typeface="+mj-lt"/>
                <a:ea typeface="Lucida Sans" charset="0"/>
                <a:cs typeface="Lucida Sans" charset="0"/>
              </a:rPr>
              <a:t>Buoyant (vertical) acceleration induces tangential entrainment, and, hence, internal circulation (Pinto et al., </a:t>
            </a:r>
            <a:r>
              <a:rPr lang="en-US" sz="1800" i="1" dirty="0">
                <a:latin typeface="+mj-lt"/>
                <a:ea typeface="Lucida Sans" charset="0"/>
                <a:cs typeface="Lucida Sans" charset="0"/>
              </a:rPr>
              <a:t>Fire Safety J.</a:t>
            </a:r>
            <a:r>
              <a:rPr lang="en-US" sz="1800" dirty="0">
                <a:latin typeface="+mj-lt"/>
                <a:ea typeface="Lucida Sans" charset="0"/>
                <a:cs typeface="Lucida Sans" charset="0"/>
              </a:rPr>
              <a:t>, 2017)</a:t>
            </a:r>
          </a:p>
          <a:p>
            <a:pPr marL="236538" lvl="1" indent="-225425">
              <a:spcBef>
                <a:spcPts val="900"/>
              </a:spcBef>
              <a:spcAft>
                <a:spcPts val="150"/>
              </a:spcAft>
              <a:buSzPct val="100000"/>
              <a:buFont typeface="Arial" charset="0"/>
              <a:buChar char="•"/>
            </a:pPr>
            <a:r>
              <a:rPr lang="en-US" sz="1800" dirty="0">
                <a:latin typeface="+mj-lt"/>
              </a:rPr>
              <a:t>Gap, g, varied between 10, 20, and 40 cm </a:t>
            </a:r>
          </a:p>
          <a:p>
            <a:pPr marL="373688" lvl="2" indent="-225425">
              <a:spcBef>
                <a:spcPts val="900"/>
              </a:spcBef>
              <a:spcAft>
                <a:spcPts val="150"/>
              </a:spcAft>
              <a:buSzPct val="100000"/>
              <a:buFont typeface="Arial" charset="0"/>
              <a:buChar char="•"/>
            </a:pPr>
            <a:r>
              <a:rPr lang="en-US" sz="1400" dirty="0">
                <a:latin typeface="+mj-lt"/>
              </a:rPr>
              <a:t>Pinto et al, g = 10 cm, height = 6m )</a:t>
            </a:r>
            <a:endParaRPr lang="en-US" sz="1400" dirty="0"/>
          </a:p>
        </p:txBody>
      </p:sp>
      <p:cxnSp>
        <p:nvCxnSpPr>
          <p:cNvPr id="22" name="Straight Arrow Connector 21">
            <a:extLst>
              <a:ext uri="{FF2B5EF4-FFF2-40B4-BE49-F238E27FC236}">
                <a16:creationId xmlns:a16="http://schemas.microsoft.com/office/drawing/2014/main" id="{3C64BD5B-1145-B54C-8F33-9F7F7B00CFC5}"/>
              </a:ext>
            </a:extLst>
          </p:cNvPr>
          <p:cNvCxnSpPr/>
          <p:nvPr/>
        </p:nvCxnSpPr>
        <p:spPr>
          <a:xfrm>
            <a:off x="6411256" y="1340549"/>
            <a:ext cx="59775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E6E4F-ACB8-F54D-BE63-1B22434AF5A8}"/>
              </a:ext>
            </a:extLst>
          </p:cNvPr>
          <p:cNvCxnSpPr>
            <a:cxnSpLocks/>
          </p:cNvCxnSpPr>
          <p:nvPr/>
        </p:nvCxnSpPr>
        <p:spPr>
          <a:xfrm flipH="1">
            <a:off x="8070372" y="2711383"/>
            <a:ext cx="5977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29D626-E396-EC41-B132-EF8BC4D0BE38}"/>
              </a:ext>
            </a:extLst>
          </p:cNvPr>
          <p:cNvCxnSpPr>
            <a:cxnSpLocks/>
          </p:cNvCxnSpPr>
          <p:nvPr/>
        </p:nvCxnSpPr>
        <p:spPr>
          <a:xfrm flipV="1">
            <a:off x="6882127" y="2534785"/>
            <a:ext cx="0" cy="5899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EC3D90-D5E0-DB4B-B5D2-CF9312AFF9F3}"/>
              </a:ext>
            </a:extLst>
          </p:cNvPr>
          <p:cNvCxnSpPr>
            <a:cxnSpLocks/>
          </p:cNvCxnSpPr>
          <p:nvPr/>
        </p:nvCxnSpPr>
        <p:spPr>
          <a:xfrm>
            <a:off x="8247464" y="853677"/>
            <a:ext cx="0" cy="5943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33" fill="hold"/>
                                        <p:tgtEl>
                                          <p:spTgt spid="12"/>
                                        </p:tgtEl>
                                      </p:cBhvr>
                                    </p:cmd>
                                  </p:childTnLst>
                                </p:cTn>
                              </p:par>
                              <p:par>
                                <p:cTn id="7" presetID="1" presetClass="mediacall" presetSubtype="0" fill="hold" nodeType="withEffect">
                                  <p:stCondLst>
                                    <p:cond delay="0"/>
                                  </p:stCondLst>
                                  <p:childTnLst>
                                    <p:cmd type="call" cmd="playFrom(0.0)">
                                      <p:cBhvr>
                                        <p:cTn id="8" dur="32466" fill="hold"/>
                                        <p:tgtEl>
                                          <p:spTgt spid="13"/>
                                        </p:tgtEl>
                                      </p:cBhvr>
                                    </p:cmd>
                                  </p:childTnLst>
                                </p:cTn>
                              </p:par>
                              <p:par>
                                <p:cTn id="9" presetID="1" presetClass="mediacall" presetSubtype="0" fill="hold" nodeType="withEffect">
                                  <p:stCondLst>
                                    <p:cond delay="0"/>
                                  </p:stCondLst>
                                  <p:childTnLst>
                                    <p:cmd type="call" cmd="playFrom(0.0)">
                                      <p:cBhvr>
                                        <p:cTn id="10" dur="357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seq concurrent="1" nextAc="seek">
              <p:cTn id="16" restart="whenNotActive" fill="hold" evtFilter="cancelBubble" nodeType="interactiveSeq">
                <p:stCondLst>
                  <p:cond evt="onClick" delay="0">
                    <p:tgtEl>
                      <p:spTgt spid="1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3"/>
                                        </p:tgtEl>
                                      </p:cBhvr>
                                    </p:cmd>
                                  </p:childTnLst>
                                </p:cTn>
                              </p:par>
                            </p:childTnLst>
                          </p:cTn>
                        </p:par>
                      </p:childTnLst>
                    </p:cTn>
                  </p:par>
                </p:childTnLst>
              </p:cTn>
              <p:nextCondLst>
                <p:cond evt="onClick" delay="0">
                  <p:tgtEl>
                    <p:spTgt spid="13"/>
                  </p:tgtEl>
                </p:cond>
              </p:nextCondLst>
            </p:seq>
            <p:video>
              <p:cMediaNode vol="80000">
                <p:cTn id="21" fill="hold" display="0">
                  <p:stCondLst>
                    <p:cond delay="indefinite"/>
                  </p:stCondLst>
                </p:cTn>
                <p:tgtEl>
                  <p:spTgt spid="12"/>
                </p:tgtEl>
              </p:cMediaNode>
            </p:video>
            <p:video>
              <p:cMediaNode vol="80000">
                <p:cTn id="22" fill="hold" display="0">
                  <p:stCondLst>
                    <p:cond delay="indefinite"/>
                  </p:stCondLst>
                </p:cTn>
                <p:tgtEl>
                  <p:spTgt spid="13"/>
                </p:tgtEl>
              </p:cMediaNode>
            </p:video>
            <p:seq concurrent="1" nextAc="seek">
              <p:cTn id="23" restart="whenNotActive" fill="hold" evtFilter="cancelBubble" nodeType="interactiveSeq">
                <p:stCondLst>
                  <p:cond evt="onClick" delay="0">
                    <p:tgtEl>
                      <p:spTgt spid="1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14"/>
                                        </p:tgtEl>
                                      </p:cBhvr>
                                    </p:cmd>
                                  </p:childTnLst>
                                </p:cTn>
                              </p:par>
                            </p:childTnLst>
                          </p:cTn>
                        </p:par>
                      </p:childTnLst>
                    </p:cTn>
                  </p:par>
                </p:childTnLst>
              </p:cTn>
              <p:nextCondLst>
                <p:cond evt="onClick" delay="0">
                  <p:tgtEl>
                    <p:spTgt spid="14"/>
                  </p:tgtEl>
                </p:cond>
              </p:nextCondLst>
            </p:seq>
            <p:video>
              <p:cMediaNode vol="80000">
                <p:cTn id="28"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70336-ED93-8946-A42E-B66842CFF443}"/>
              </a:ext>
            </a:extLst>
          </p:cNvPr>
          <p:cNvSpPr>
            <a:spLocks noGrp="1"/>
          </p:cNvSpPr>
          <p:nvPr>
            <p:ph type="title"/>
          </p:nvPr>
        </p:nvSpPr>
        <p:spPr/>
        <p:txBody>
          <a:bodyPr/>
          <a:lstStyle/>
          <a:p>
            <a:r>
              <a:rPr lang="en-US" dirty="0"/>
              <a:t>Kelvin Helmholtz Instability in a NM Sky</a:t>
            </a:r>
          </a:p>
        </p:txBody>
      </p:sp>
      <p:sp>
        <p:nvSpPr>
          <p:cNvPr id="3" name="Slide Number Placeholder 2">
            <a:extLst>
              <a:ext uri="{FF2B5EF4-FFF2-40B4-BE49-F238E27FC236}">
                <a16:creationId xmlns:a16="http://schemas.microsoft.com/office/drawing/2014/main" id="{7CEF0DCE-807D-E246-9C77-1FE6BD2F65A1}"/>
              </a:ext>
            </a:extLst>
          </p:cNvPr>
          <p:cNvSpPr>
            <a:spLocks noGrp="1"/>
          </p:cNvSpPr>
          <p:nvPr>
            <p:ph type="sldNum" sz="quarter" idx="4"/>
          </p:nvPr>
        </p:nvSpPr>
        <p:spPr/>
        <p:txBody>
          <a:bodyPr/>
          <a:lstStyle/>
          <a:p>
            <a:fld id="{4FAB73BC-B049-4115-A692-8D63A059BFB8}" type="slidenum">
              <a:rPr lang="en-US" smtClean="0"/>
              <a:pPr/>
              <a:t>11</a:t>
            </a:fld>
            <a:endParaRPr lang="en-US"/>
          </a:p>
        </p:txBody>
      </p:sp>
      <p:pic>
        <p:nvPicPr>
          <p:cNvPr id="5" name="Picture 4">
            <a:extLst>
              <a:ext uri="{FF2B5EF4-FFF2-40B4-BE49-F238E27FC236}">
                <a16:creationId xmlns:a16="http://schemas.microsoft.com/office/drawing/2014/main" id="{1F22A447-3D15-3248-9126-B6D0B9677A30}"/>
              </a:ext>
            </a:extLst>
          </p:cNvPr>
          <p:cNvPicPr>
            <a:picLocks noChangeAspect="1"/>
          </p:cNvPicPr>
          <p:nvPr/>
        </p:nvPicPr>
        <p:blipFill>
          <a:blip r:embed="rId2"/>
          <a:stretch>
            <a:fillRect/>
          </a:stretch>
        </p:blipFill>
        <p:spPr>
          <a:xfrm>
            <a:off x="48713" y="1998823"/>
            <a:ext cx="4884036" cy="3657600"/>
          </a:xfrm>
          <a:prstGeom prst="rect">
            <a:avLst/>
          </a:prstGeom>
        </p:spPr>
      </p:pic>
      <p:pic>
        <p:nvPicPr>
          <p:cNvPr id="6" name="Picture 5">
            <a:extLst>
              <a:ext uri="{FF2B5EF4-FFF2-40B4-BE49-F238E27FC236}">
                <a16:creationId xmlns:a16="http://schemas.microsoft.com/office/drawing/2014/main" id="{EBCB23A6-998F-A945-9E94-BC8CF75BEC56}"/>
              </a:ext>
            </a:extLst>
          </p:cNvPr>
          <p:cNvPicPr>
            <a:picLocks noChangeAspect="1"/>
          </p:cNvPicPr>
          <p:nvPr/>
        </p:nvPicPr>
        <p:blipFill>
          <a:blip r:embed="rId3"/>
          <a:stretch>
            <a:fillRect/>
          </a:stretch>
        </p:blipFill>
        <p:spPr>
          <a:xfrm>
            <a:off x="5017619" y="1084423"/>
            <a:ext cx="3657600" cy="2743200"/>
          </a:xfrm>
          <a:prstGeom prst="rect">
            <a:avLst/>
          </a:prstGeom>
        </p:spPr>
      </p:pic>
      <p:pic>
        <p:nvPicPr>
          <p:cNvPr id="7" name="Picture 6">
            <a:extLst>
              <a:ext uri="{FF2B5EF4-FFF2-40B4-BE49-F238E27FC236}">
                <a16:creationId xmlns:a16="http://schemas.microsoft.com/office/drawing/2014/main" id="{A1E369A4-EF9C-444F-A4F5-2E58E29D1205}"/>
              </a:ext>
            </a:extLst>
          </p:cNvPr>
          <p:cNvPicPr>
            <a:picLocks noChangeAspect="1"/>
          </p:cNvPicPr>
          <p:nvPr/>
        </p:nvPicPr>
        <p:blipFill>
          <a:blip r:embed="rId4"/>
          <a:stretch>
            <a:fillRect/>
          </a:stretch>
        </p:blipFill>
        <p:spPr>
          <a:xfrm>
            <a:off x="5017617" y="3896013"/>
            <a:ext cx="3657600" cy="2743200"/>
          </a:xfrm>
          <a:prstGeom prst="rect">
            <a:avLst/>
          </a:prstGeom>
        </p:spPr>
      </p:pic>
      <p:sp>
        <p:nvSpPr>
          <p:cNvPr id="8" name="TextBox 7">
            <a:extLst>
              <a:ext uri="{FF2B5EF4-FFF2-40B4-BE49-F238E27FC236}">
                <a16:creationId xmlns:a16="http://schemas.microsoft.com/office/drawing/2014/main" id="{507D6B00-B345-7347-95B4-B05AF1687B94}"/>
              </a:ext>
            </a:extLst>
          </p:cNvPr>
          <p:cNvSpPr txBox="1"/>
          <p:nvPr/>
        </p:nvSpPr>
        <p:spPr>
          <a:xfrm>
            <a:off x="4234640" y="2271357"/>
            <a:ext cx="306494" cy="369332"/>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B536E6E4-95D2-5943-8040-2E0EC00C0FFC}"/>
              </a:ext>
            </a:extLst>
          </p:cNvPr>
          <p:cNvSpPr txBox="1"/>
          <p:nvPr/>
        </p:nvSpPr>
        <p:spPr>
          <a:xfrm>
            <a:off x="8176090" y="1196206"/>
            <a:ext cx="312906" cy="369332"/>
          </a:xfrm>
          <a:prstGeom prst="rect">
            <a:avLst/>
          </a:prstGeom>
          <a:noFill/>
        </p:spPr>
        <p:txBody>
          <a:bodyPr wrap="none" rtlCol="0">
            <a:spAutoFit/>
          </a:bodyPr>
          <a:lstStyle/>
          <a:p>
            <a:r>
              <a:rPr lang="en-US" dirty="0"/>
              <a:t>b</a:t>
            </a:r>
          </a:p>
        </p:txBody>
      </p:sp>
      <p:sp>
        <p:nvSpPr>
          <p:cNvPr id="10" name="TextBox 9">
            <a:extLst>
              <a:ext uri="{FF2B5EF4-FFF2-40B4-BE49-F238E27FC236}">
                <a16:creationId xmlns:a16="http://schemas.microsoft.com/office/drawing/2014/main" id="{ED39C00B-3E52-2F4E-8F6C-2665BE7B53BB}"/>
              </a:ext>
            </a:extLst>
          </p:cNvPr>
          <p:cNvSpPr txBox="1"/>
          <p:nvPr/>
        </p:nvSpPr>
        <p:spPr>
          <a:xfrm>
            <a:off x="8182502" y="4249084"/>
            <a:ext cx="298480" cy="369332"/>
          </a:xfrm>
          <a:prstGeom prst="rect">
            <a:avLst/>
          </a:prstGeom>
          <a:noFill/>
        </p:spPr>
        <p:txBody>
          <a:bodyPr wrap="none" rtlCol="0">
            <a:spAutoFit/>
          </a:bodyPr>
          <a:lstStyle/>
          <a:p>
            <a:r>
              <a:rPr lang="en-US" dirty="0"/>
              <a:t>c</a:t>
            </a:r>
          </a:p>
        </p:txBody>
      </p:sp>
      <p:sp>
        <p:nvSpPr>
          <p:cNvPr id="11" name="TextBox 10">
            <a:extLst>
              <a:ext uri="{FF2B5EF4-FFF2-40B4-BE49-F238E27FC236}">
                <a16:creationId xmlns:a16="http://schemas.microsoft.com/office/drawing/2014/main" id="{AD2BF8C0-F59E-AB4E-908A-71AD0213DA6D}"/>
              </a:ext>
            </a:extLst>
          </p:cNvPr>
          <p:cNvSpPr txBox="1"/>
          <p:nvPr/>
        </p:nvSpPr>
        <p:spPr>
          <a:xfrm>
            <a:off x="615987" y="5776297"/>
            <a:ext cx="2077813" cy="923330"/>
          </a:xfrm>
          <a:prstGeom prst="rect">
            <a:avLst/>
          </a:prstGeom>
          <a:noFill/>
        </p:spPr>
        <p:txBody>
          <a:bodyPr wrap="none" rtlCol="0">
            <a:spAutoFit/>
          </a:bodyPr>
          <a:lstStyle/>
          <a:p>
            <a:r>
              <a:rPr lang="en-US" dirty="0"/>
              <a:t>a: fully formed</a:t>
            </a:r>
          </a:p>
          <a:p>
            <a:r>
              <a:rPr lang="en-US" dirty="0"/>
              <a:t>b: breakdown </a:t>
            </a:r>
          </a:p>
          <a:p>
            <a:r>
              <a:rPr lang="en-US" dirty="0"/>
              <a:t>c: distant memory</a:t>
            </a:r>
          </a:p>
        </p:txBody>
      </p:sp>
      <p:sp>
        <p:nvSpPr>
          <p:cNvPr id="12" name="TextBox 11">
            <a:extLst>
              <a:ext uri="{FF2B5EF4-FFF2-40B4-BE49-F238E27FC236}">
                <a16:creationId xmlns:a16="http://schemas.microsoft.com/office/drawing/2014/main" id="{F0533434-5A1D-AF4E-B49C-C6AECCC2A152}"/>
              </a:ext>
            </a:extLst>
          </p:cNvPr>
          <p:cNvSpPr txBox="1"/>
          <p:nvPr/>
        </p:nvSpPr>
        <p:spPr>
          <a:xfrm>
            <a:off x="3144032" y="6053296"/>
            <a:ext cx="846707" cy="369332"/>
          </a:xfrm>
          <a:prstGeom prst="rect">
            <a:avLst/>
          </a:prstGeom>
          <a:noFill/>
        </p:spPr>
        <p:txBody>
          <a:bodyPr wrap="none" rtlCol="0">
            <a:spAutoFit/>
          </a:bodyPr>
          <a:lstStyle/>
          <a:p>
            <a:r>
              <a:rPr lang="en-US" dirty="0"/>
              <a:t>O(60)s</a:t>
            </a:r>
          </a:p>
        </p:txBody>
      </p:sp>
    </p:spTree>
    <p:extLst>
      <p:ext uri="{BB962C8B-B14F-4D97-AF65-F5344CB8AC3E}">
        <p14:creationId xmlns:p14="http://schemas.microsoft.com/office/powerpoint/2010/main" val="72889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FNS_resolution.tiff">
            <a:extLst>
              <a:ext uri="{FF2B5EF4-FFF2-40B4-BE49-F238E27FC236}">
                <a16:creationId xmlns:a16="http://schemas.microsoft.com/office/drawing/2014/main" id="{1D204A4A-73AF-E54F-8B63-0EA0F3D57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33" y="3438902"/>
            <a:ext cx="3258688" cy="3200400"/>
          </a:xfrm>
          <a:prstGeom prst="rect">
            <a:avLst/>
          </a:prstGeom>
        </p:spPr>
      </p:pic>
      <p:pic>
        <p:nvPicPr>
          <p:cNvPr id="20" name="Picture 19" descr="TFNS_Data.tiff">
            <a:extLst>
              <a:ext uri="{FF2B5EF4-FFF2-40B4-BE49-F238E27FC236}">
                <a16:creationId xmlns:a16="http://schemas.microsoft.com/office/drawing/2014/main" id="{31734667-B424-ED46-B8AB-4CE293B99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222" y="3438902"/>
            <a:ext cx="3549015" cy="3200400"/>
          </a:xfrm>
          <a:prstGeom prst="rect">
            <a:avLst/>
          </a:prstGeom>
        </p:spPr>
      </p:pic>
      <p:pic>
        <p:nvPicPr>
          <p:cNvPr id="21" name="Picture 20" descr="heliumPlumeEdgeInFLAME.png">
            <a:extLst>
              <a:ext uri="{FF2B5EF4-FFF2-40B4-BE49-F238E27FC236}">
                <a16:creationId xmlns:a16="http://schemas.microsoft.com/office/drawing/2014/main" id="{11012D60-0C83-A546-AE20-C6B0E53BC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3925" y="3683043"/>
            <a:ext cx="2372142" cy="2712118"/>
          </a:xfrm>
          <a:prstGeom prst="rect">
            <a:avLst/>
          </a:prstGeom>
        </p:spPr>
      </p:pic>
      <p:sp>
        <p:nvSpPr>
          <p:cNvPr id="2" name="Title 1"/>
          <p:cNvSpPr>
            <a:spLocks noGrp="1"/>
          </p:cNvSpPr>
          <p:nvPr>
            <p:ph type="title"/>
          </p:nvPr>
        </p:nvSpPr>
        <p:spPr/>
        <p:txBody>
          <a:bodyPr/>
          <a:lstStyle/>
          <a:p>
            <a:r>
              <a:rPr lang="en-US" dirty="0"/>
              <a:t>Quiescent Fire/Plume Physics Convergence</a:t>
            </a:r>
          </a:p>
        </p:txBody>
      </p:sp>
      <p:sp>
        <p:nvSpPr>
          <p:cNvPr id="3" name="Slide Number Placeholder 2"/>
          <p:cNvSpPr>
            <a:spLocks noGrp="1"/>
          </p:cNvSpPr>
          <p:nvPr>
            <p:ph type="sldNum" sz="quarter" idx="4"/>
          </p:nvPr>
        </p:nvSpPr>
        <p:spPr/>
        <p:txBody>
          <a:bodyPr/>
          <a:lstStyle/>
          <a:p>
            <a:fld id="{4FAB73BC-B049-4115-A692-8D63A059BFB8}" type="slidenum">
              <a:rPr lang="en-US" smtClean="0"/>
              <a:pPr/>
              <a:t>2</a:t>
            </a:fld>
            <a:endParaRPr lang="en-US" dirty="0"/>
          </a:p>
        </p:txBody>
      </p:sp>
      <p:sp>
        <p:nvSpPr>
          <p:cNvPr id="4" name="Text Placeholder 3"/>
          <p:cNvSpPr>
            <a:spLocks noGrp="1"/>
          </p:cNvSpPr>
          <p:nvPr>
            <p:ph type="body" sz="quarter" idx="10"/>
          </p:nvPr>
        </p:nvSpPr>
        <p:spPr>
          <a:xfrm>
            <a:off x="615986" y="1441700"/>
            <a:ext cx="8008250" cy="3306153"/>
          </a:xfrm>
        </p:spPr>
        <p:txBody>
          <a:bodyPr/>
          <a:lstStyle/>
          <a:p>
            <a:pPr marL="236538" lvl="1" indent="-225425">
              <a:spcBef>
                <a:spcPts val="900"/>
              </a:spcBef>
              <a:spcAft>
                <a:spcPts val="150"/>
              </a:spcAft>
              <a:buSzPct val="100000"/>
              <a:buFont typeface="Arial" charset="0"/>
              <a:buChar char="•"/>
            </a:pPr>
            <a:r>
              <a:rPr lang="en-US" sz="1800" dirty="0">
                <a:latin typeface="+mj-lt"/>
                <a:ea typeface="Lucida Sans" charset="0"/>
                <a:cs typeface="Lucida Sans" charset="0"/>
              </a:rPr>
              <a:t>Solution Verification, i.e., mesh-independent results can be challenging</a:t>
            </a:r>
          </a:p>
          <a:p>
            <a:pPr marL="236538" lvl="1" indent="-225425">
              <a:spcBef>
                <a:spcPts val="900"/>
              </a:spcBef>
              <a:spcAft>
                <a:spcPts val="150"/>
              </a:spcAft>
              <a:buSzPct val="100000"/>
              <a:buFont typeface="Arial" charset="0"/>
              <a:buChar char="•"/>
            </a:pPr>
            <a:r>
              <a:rPr lang="en-US" sz="1800" dirty="0">
                <a:latin typeface="+mj-lt"/>
                <a:ea typeface="Lucida Sans" charset="0"/>
                <a:cs typeface="Lucida Sans" charset="0"/>
              </a:rPr>
              <a:t>Sandia’s FLAME facility and experimental pedestal design drives dip in centerline vertical velocity (aleatory and epistemic uncertainty)</a:t>
            </a:r>
          </a:p>
          <a:p>
            <a:pPr marL="236538" lvl="1" indent="-225425">
              <a:spcBef>
                <a:spcPts val="900"/>
              </a:spcBef>
              <a:spcAft>
                <a:spcPts val="150"/>
              </a:spcAft>
              <a:buSzPct val="100000"/>
              <a:buFont typeface="Arial" charset="0"/>
              <a:buChar char="•"/>
            </a:pPr>
            <a:r>
              <a:rPr lang="en-US" sz="1800" dirty="0">
                <a:latin typeface="+mj-lt"/>
                <a:ea typeface="Lucida Sans" charset="0"/>
                <a:cs typeface="Lucida Sans" charset="0"/>
              </a:rPr>
              <a:t>Turbulence modeling shown herein has no modeled term for production of turbulent kinetic energy due to buoyancy (</a:t>
            </a:r>
            <a:r>
              <a:rPr lang="en-US" sz="1800" dirty="0" err="1">
                <a:latin typeface="+mj-lt"/>
                <a:ea typeface="Lucida Sans" charset="0"/>
                <a:cs typeface="Lucida Sans" charset="0"/>
              </a:rPr>
              <a:t>nLES</a:t>
            </a:r>
            <a:r>
              <a:rPr lang="en-US" sz="1800" dirty="0">
                <a:latin typeface="+mj-lt"/>
                <a:ea typeface="Lucida Sans" charset="0"/>
                <a:cs typeface="Lucida Sans" charset="0"/>
              </a:rPr>
              <a:t>, Burton, </a:t>
            </a:r>
            <a:r>
              <a:rPr lang="en-US" sz="1800" dirty="0" err="1">
                <a:latin typeface="+mj-lt"/>
                <a:ea typeface="Lucida Sans" charset="0"/>
                <a:cs typeface="Lucida Sans" charset="0"/>
              </a:rPr>
              <a:t>CTRBrief</a:t>
            </a:r>
            <a:r>
              <a:rPr lang="en-US" sz="1800" dirty="0">
                <a:latin typeface="+mj-lt"/>
                <a:ea typeface="Lucida Sans" charset="0"/>
                <a:cs typeface="Lucida Sans" charset="0"/>
              </a:rPr>
              <a:t> 2009)</a:t>
            </a:r>
          </a:p>
          <a:p>
            <a:pPr marL="236538" lvl="1" indent="-225425">
              <a:spcBef>
                <a:spcPts val="900"/>
              </a:spcBef>
              <a:spcAft>
                <a:spcPts val="150"/>
              </a:spcAft>
              <a:buSzPct val="100000"/>
              <a:buFont typeface="Arial" charset="0"/>
              <a:buChar char="•"/>
            </a:pPr>
            <a:r>
              <a:rPr lang="en-US" sz="1800" dirty="0">
                <a:latin typeface="+mj-lt"/>
                <a:ea typeface="Lucida Sans" charset="0"/>
                <a:cs typeface="Lucida Sans" charset="0"/>
              </a:rPr>
              <a:t>Therefore, core collapse is predicted only when small-scale RT and KH instabilities are </a:t>
            </a:r>
            <a:r>
              <a:rPr lang="en-US" sz="1800" i="1" dirty="0">
                <a:latin typeface="+mj-lt"/>
                <a:ea typeface="Lucida Sans" charset="0"/>
                <a:cs typeface="Lucida Sans" charset="0"/>
              </a:rPr>
              <a:t>resolved</a:t>
            </a:r>
            <a:r>
              <a:rPr lang="en-US" sz="1800" dirty="0">
                <a:latin typeface="+mj-lt"/>
                <a:ea typeface="Lucida Sans" charset="0"/>
                <a:cs typeface="Lucida Sans" charset="0"/>
              </a:rPr>
              <a:t> (sub-centimeter scale)</a:t>
            </a:r>
          </a:p>
          <a:p>
            <a:pPr marL="236538" lvl="1" indent="-225425">
              <a:spcBef>
                <a:spcPts val="900"/>
              </a:spcBef>
              <a:spcAft>
                <a:spcPts val="150"/>
              </a:spcAft>
              <a:buSzPct val="100000"/>
              <a:buFont typeface="Arial" charset="0"/>
              <a:buChar char="•"/>
            </a:pPr>
            <a:endParaRPr lang="en-US" sz="1800" dirty="0">
              <a:latin typeface="+mj-lt"/>
            </a:endParaRPr>
          </a:p>
        </p:txBody>
      </p:sp>
      <p:sp>
        <p:nvSpPr>
          <p:cNvPr id="6" name="TextBox 5">
            <a:extLst>
              <a:ext uri="{FF2B5EF4-FFF2-40B4-BE49-F238E27FC236}">
                <a16:creationId xmlns:a16="http://schemas.microsoft.com/office/drawing/2014/main" id="{08193B83-5736-064A-83A5-C2E02EFE995F}"/>
              </a:ext>
            </a:extLst>
          </p:cNvPr>
          <p:cNvSpPr txBox="1"/>
          <p:nvPr/>
        </p:nvSpPr>
        <p:spPr>
          <a:xfrm>
            <a:off x="1222408" y="6504292"/>
            <a:ext cx="5112810" cy="307777"/>
          </a:xfrm>
          <a:prstGeom prst="rect">
            <a:avLst/>
          </a:prstGeom>
          <a:noFill/>
        </p:spPr>
        <p:txBody>
          <a:bodyPr wrap="none" rtlCol="0">
            <a:spAutoFit/>
          </a:bodyPr>
          <a:lstStyle/>
          <a:p>
            <a:r>
              <a:rPr lang="en-US" sz="1400" dirty="0"/>
              <a:t>Hybrid/RANS-based: </a:t>
            </a:r>
            <a:r>
              <a:rPr lang="en-US" sz="1400" dirty="0" err="1"/>
              <a:t>Tieszen</a:t>
            </a:r>
            <a:r>
              <a:rPr lang="en-US" sz="1400" dirty="0"/>
              <a:t>, Domino, and Black, </a:t>
            </a:r>
            <a:r>
              <a:rPr lang="en-US" sz="1400" i="1" dirty="0"/>
              <a:t>SAND,</a:t>
            </a:r>
            <a:r>
              <a:rPr lang="en-US" sz="1400" dirty="0"/>
              <a:t> 2005</a:t>
            </a:r>
          </a:p>
        </p:txBody>
      </p:sp>
      <p:pic>
        <p:nvPicPr>
          <p:cNvPr id="13" name="Picture 12">
            <a:extLst>
              <a:ext uri="{FF2B5EF4-FFF2-40B4-BE49-F238E27FC236}">
                <a16:creationId xmlns:a16="http://schemas.microsoft.com/office/drawing/2014/main" id="{CD4E7F6C-FA34-8D4C-A4E0-FE00B42AD48F}"/>
              </a:ext>
            </a:extLst>
          </p:cNvPr>
          <p:cNvPicPr>
            <a:picLocks noChangeAspect="1"/>
          </p:cNvPicPr>
          <p:nvPr/>
        </p:nvPicPr>
        <p:blipFill>
          <a:blip r:embed="rId6"/>
          <a:stretch>
            <a:fillRect/>
          </a:stretch>
        </p:blipFill>
        <p:spPr>
          <a:xfrm>
            <a:off x="7174339" y="259736"/>
            <a:ext cx="1168328" cy="1461653"/>
          </a:xfrm>
          <a:prstGeom prst="rect">
            <a:avLst/>
          </a:prstGeom>
        </p:spPr>
      </p:pic>
      <p:sp>
        <p:nvSpPr>
          <p:cNvPr id="14" name="TextBox 13">
            <a:extLst>
              <a:ext uri="{FF2B5EF4-FFF2-40B4-BE49-F238E27FC236}">
                <a16:creationId xmlns:a16="http://schemas.microsoft.com/office/drawing/2014/main" id="{180E6A04-7A15-2245-B13A-AD3734D633DF}"/>
              </a:ext>
            </a:extLst>
          </p:cNvPr>
          <p:cNvSpPr txBox="1"/>
          <p:nvPr/>
        </p:nvSpPr>
        <p:spPr>
          <a:xfrm>
            <a:off x="7245105" y="1683270"/>
            <a:ext cx="1176925" cy="276999"/>
          </a:xfrm>
          <a:prstGeom prst="rect">
            <a:avLst/>
          </a:prstGeom>
          <a:noFill/>
        </p:spPr>
        <p:txBody>
          <a:bodyPr wrap="none" rtlCol="0">
            <a:spAutoFit/>
          </a:bodyPr>
          <a:lstStyle/>
          <a:p>
            <a:r>
              <a:rPr lang="en-US" sz="1200" dirty="0"/>
              <a:t>FLAME Facility</a:t>
            </a:r>
          </a:p>
        </p:txBody>
      </p:sp>
      <p:sp>
        <p:nvSpPr>
          <p:cNvPr id="22" name="TextBox 21">
            <a:extLst>
              <a:ext uri="{FF2B5EF4-FFF2-40B4-BE49-F238E27FC236}">
                <a16:creationId xmlns:a16="http://schemas.microsoft.com/office/drawing/2014/main" id="{445450D5-7953-894E-B885-10D866B0B48F}"/>
              </a:ext>
            </a:extLst>
          </p:cNvPr>
          <p:cNvSpPr txBox="1"/>
          <p:nvPr/>
        </p:nvSpPr>
        <p:spPr>
          <a:xfrm>
            <a:off x="6722352" y="6504292"/>
            <a:ext cx="2016899" cy="307777"/>
          </a:xfrm>
          <a:prstGeom prst="rect">
            <a:avLst/>
          </a:prstGeom>
          <a:noFill/>
        </p:spPr>
        <p:txBody>
          <a:bodyPr wrap="none" rtlCol="0">
            <a:spAutoFit/>
          </a:bodyPr>
          <a:lstStyle/>
          <a:p>
            <a:r>
              <a:rPr lang="en-US" sz="1400" dirty="0"/>
              <a:t>Computational Domain</a:t>
            </a:r>
          </a:p>
        </p:txBody>
      </p:sp>
    </p:spTree>
    <p:extLst>
      <p:ext uri="{BB962C8B-B14F-4D97-AF65-F5344CB8AC3E}">
        <p14:creationId xmlns:p14="http://schemas.microsoft.com/office/powerpoint/2010/main" val="398082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7EE7219F-5417-1F42-9AB5-C5A647030975}"/>
              </a:ext>
            </a:extLst>
          </p:cNvPr>
          <p:cNvSpPr>
            <a:spLocks noGrp="1"/>
          </p:cNvSpPr>
          <p:nvPr>
            <p:ph type="body" sz="quarter" idx="10"/>
          </p:nvPr>
        </p:nvSpPr>
        <p:spPr>
          <a:xfrm>
            <a:off x="615987" y="1441700"/>
            <a:ext cx="8064550" cy="3306153"/>
          </a:xfrm>
        </p:spPr>
        <p:txBody>
          <a:bodyPr/>
          <a:lstStyle/>
          <a:p>
            <a:pPr marL="236538" lvl="1" indent="-225425">
              <a:spcBef>
                <a:spcPts val="900"/>
              </a:spcBef>
              <a:spcAft>
                <a:spcPts val="150"/>
              </a:spcAft>
              <a:buSzPct val="100000"/>
              <a:buFont typeface="Arial" charset="0"/>
              <a:buChar char="•"/>
            </a:pPr>
            <a:r>
              <a:rPr lang="en-US" sz="1800" dirty="0"/>
              <a:t>Increasing mesh resolution captures core collapse and flame/entrainment fingering</a:t>
            </a:r>
          </a:p>
        </p:txBody>
      </p:sp>
      <p:sp>
        <p:nvSpPr>
          <p:cNvPr id="2" name="Title 1"/>
          <p:cNvSpPr>
            <a:spLocks noGrp="1"/>
          </p:cNvSpPr>
          <p:nvPr>
            <p:ph type="title"/>
          </p:nvPr>
        </p:nvSpPr>
        <p:spPr/>
        <p:txBody>
          <a:bodyPr/>
          <a:lstStyle/>
          <a:p>
            <a:r>
              <a:rPr lang="en-US" dirty="0"/>
              <a:t>LES-based Solution Verification (Brown, et al., </a:t>
            </a:r>
            <a:r>
              <a:rPr lang="en-US" i="1" dirty="0"/>
              <a:t>SAND,</a:t>
            </a:r>
            <a:r>
              <a:rPr lang="en-US" dirty="0"/>
              <a:t> 2017)</a:t>
            </a:r>
          </a:p>
        </p:txBody>
      </p:sp>
      <p:sp>
        <p:nvSpPr>
          <p:cNvPr id="3" name="Slide Number Placeholder 2"/>
          <p:cNvSpPr>
            <a:spLocks noGrp="1"/>
          </p:cNvSpPr>
          <p:nvPr>
            <p:ph type="sldNum" sz="quarter" idx="4"/>
          </p:nvPr>
        </p:nvSpPr>
        <p:spPr/>
        <p:txBody>
          <a:bodyPr/>
          <a:lstStyle/>
          <a:p>
            <a:fld id="{4FAB73BC-B049-4115-A692-8D63A059BFB8}" type="slidenum">
              <a:rPr lang="en-US" smtClean="0"/>
              <a:pPr/>
              <a:t>3</a:t>
            </a:fld>
            <a:endParaRPr lang="en-US" dirty="0"/>
          </a:p>
        </p:txBody>
      </p:sp>
      <p:pic>
        <p:nvPicPr>
          <p:cNvPr id="6" name="Picture 2" descr="CoarseVideoFinal">
            <a:extLst>
              <a:ext uri="{FF2B5EF4-FFF2-40B4-BE49-F238E27FC236}">
                <a16:creationId xmlns:a16="http://schemas.microsoft.com/office/drawing/2014/main" id="{A0C7DF1B-C910-1348-A20A-154F480B1A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1" y="1765638"/>
            <a:ext cx="4376774" cy="24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30SecImage">
            <a:extLst>
              <a:ext uri="{FF2B5EF4-FFF2-40B4-BE49-F238E27FC236}">
                <a16:creationId xmlns:a16="http://schemas.microsoft.com/office/drawing/2014/main" id="{E7AB1CF1-18CB-E04F-B152-0F2D3940E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118" y="1765638"/>
            <a:ext cx="4361755" cy="244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NavyRocket2017_fineB">
            <a:extLst>
              <a:ext uri="{FF2B5EF4-FFF2-40B4-BE49-F238E27FC236}">
                <a16:creationId xmlns:a16="http://schemas.microsoft.com/office/drawing/2014/main" id="{753CE029-732A-084B-9097-2CF93F976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21" y="4357452"/>
            <a:ext cx="4376774" cy="2453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07832C3-4AC3-0346-883C-779C9C44792B}"/>
              </a:ext>
            </a:extLst>
          </p:cNvPr>
          <p:cNvSpPr txBox="1"/>
          <p:nvPr/>
        </p:nvSpPr>
        <p:spPr>
          <a:xfrm>
            <a:off x="125127" y="2047709"/>
            <a:ext cx="1638590" cy="584775"/>
          </a:xfrm>
          <a:prstGeom prst="rect">
            <a:avLst/>
          </a:prstGeom>
          <a:noFill/>
        </p:spPr>
        <p:txBody>
          <a:bodyPr wrap="none" rtlCol="0">
            <a:spAutoFit/>
          </a:bodyPr>
          <a:lstStyle/>
          <a:p>
            <a:r>
              <a:rPr lang="en-US" dirty="0"/>
              <a:t>10 cm</a:t>
            </a:r>
          </a:p>
          <a:p>
            <a:r>
              <a:rPr lang="en-US" sz="1400" dirty="0" err="1">
                <a:solidFill>
                  <a:srgbClr val="C00000"/>
                </a:solidFill>
              </a:rPr>
              <a:t>q”</a:t>
            </a:r>
            <a:r>
              <a:rPr lang="en-US" sz="1400" baseline="-25000" dirty="0" err="1">
                <a:solidFill>
                  <a:srgbClr val="C00000"/>
                </a:solidFill>
              </a:rPr>
              <a:t>inc</a:t>
            </a:r>
            <a:r>
              <a:rPr lang="en-US" sz="1400" dirty="0">
                <a:solidFill>
                  <a:srgbClr val="C00000"/>
                </a:solidFill>
              </a:rPr>
              <a:t>= 95.4 kW/m</a:t>
            </a:r>
            <a:r>
              <a:rPr lang="en-US" sz="1400" baseline="30000" dirty="0">
                <a:solidFill>
                  <a:srgbClr val="C00000"/>
                </a:solidFill>
              </a:rPr>
              <a:t>2</a:t>
            </a:r>
          </a:p>
        </p:txBody>
      </p:sp>
      <p:sp>
        <p:nvSpPr>
          <p:cNvPr id="11" name="TextBox 10">
            <a:extLst>
              <a:ext uri="{FF2B5EF4-FFF2-40B4-BE49-F238E27FC236}">
                <a16:creationId xmlns:a16="http://schemas.microsoft.com/office/drawing/2014/main" id="{CC85E5CE-D10B-3340-B2D1-02629AB88840}"/>
              </a:ext>
            </a:extLst>
          </p:cNvPr>
          <p:cNvSpPr txBox="1"/>
          <p:nvPr/>
        </p:nvSpPr>
        <p:spPr>
          <a:xfrm>
            <a:off x="4835853" y="2047709"/>
            <a:ext cx="1638590" cy="584775"/>
          </a:xfrm>
          <a:prstGeom prst="rect">
            <a:avLst/>
          </a:prstGeom>
          <a:noFill/>
        </p:spPr>
        <p:txBody>
          <a:bodyPr wrap="none" rtlCol="0">
            <a:spAutoFit/>
          </a:bodyPr>
          <a:lstStyle/>
          <a:p>
            <a:r>
              <a:rPr lang="en-US" dirty="0"/>
              <a:t>7.5 cm</a:t>
            </a:r>
          </a:p>
          <a:p>
            <a:r>
              <a:rPr lang="en-US" sz="1400" dirty="0" err="1">
                <a:solidFill>
                  <a:srgbClr val="C00000"/>
                </a:solidFill>
              </a:rPr>
              <a:t>q”</a:t>
            </a:r>
            <a:r>
              <a:rPr lang="en-US" sz="1400" baseline="-25000" dirty="0" err="1">
                <a:solidFill>
                  <a:srgbClr val="C00000"/>
                </a:solidFill>
              </a:rPr>
              <a:t>inc</a:t>
            </a:r>
            <a:r>
              <a:rPr lang="en-US" sz="1400" dirty="0">
                <a:solidFill>
                  <a:srgbClr val="C00000"/>
                </a:solidFill>
              </a:rPr>
              <a:t>= 91.3 kW/m</a:t>
            </a:r>
            <a:r>
              <a:rPr lang="en-US" sz="1400" baseline="30000" dirty="0">
                <a:solidFill>
                  <a:srgbClr val="C00000"/>
                </a:solidFill>
              </a:rPr>
              <a:t>2</a:t>
            </a:r>
          </a:p>
        </p:txBody>
      </p:sp>
      <p:sp>
        <p:nvSpPr>
          <p:cNvPr id="12" name="TextBox 11">
            <a:extLst>
              <a:ext uri="{FF2B5EF4-FFF2-40B4-BE49-F238E27FC236}">
                <a16:creationId xmlns:a16="http://schemas.microsoft.com/office/drawing/2014/main" id="{88C7D4FC-BE59-F847-A30B-F32104F7DD12}"/>
              </a:ext>
            </a:extLst>
          </p:cNvPr>
          <p:cNvSpPr txBox="1"/>
          <p:nvPr/>
        </p:nvSpPr>
        <p:spPr>
          <a:xfrm>
            <a:off x="100921" y="4818810"/>
            <a:ext cx="1638590" cy="584775"/>
          </a:xfrm>
          <a:prstGeom prst="rect">
            <a:avLst/>
          </a:prstGeom>
          <a:noFill/>
        </p:spPr>
        <p:txBody>
          <a:bodyPr wrap="none" rtlCol="0">
            <a:spAutoFit/>
          </a:bodyPr>
          <a:lstStyle/>
          <a:p>
            <a:r>
              <a:rPr lang="en-US" dirty="0"/>
              <a:t>5 cm</a:t>
            </a:r>
            <a:endParaRPr lang="en-US" sz="1400" dirty="0"/>
          </a:p>
          <a:p>
            <a:r>
              <a:rPr lang="en-US" sz="1400" dirty="0" err="1">
                <a:solidFill>
                  <a:srgbClr val="C00000"/>
                </a:solidFill>
              </a:rPr>
              <a:t>q”</a:t>
            </a:r>
            <a:r>
              <a:rPr lang="en-US" sz="1400" baseline="-25000" dirty="0" err="1">
                <a:solidFill>
                  <a:srgbClr val="C00000"/>
                </a:solidFill>
              </a:rPr>
              <a:t>inc</a:t>
            </a:r>
            <a:r>
              <a:rPr lang="en-US" sz="1400" dirty="0">
                <a:solidFill>
                  <a:srgbClr val="C00000"/>
                </a:solidFill>
              </a:rPr>
              <a:t>= 73.6 kW/m</a:t>
            </a:r>
            <a:r>
              <a:rPr lang="en-US" sz="1400" baseline="30000" dirty="0">
                <a:solidFill>
                  <a:srgbClr val="C00000"/>
                </a:solidFill>
              </a:rPr>
              <a:t>2</a:t>
            </a:r>
          </a:p>
        </p:txBody>
      </p:sp>
      <p:pic>
        <p:nvPicPr>
          <p:cNvPr id="14" name="NavyRocket2017_fineB.m4v">
            <a:hlinkClick r:id="" action="ppaction://media"/>
            <a:extLst>
              <a:ext uri="{FF2B5EF4-FFF2-40B4-BE49-F238E27FC236}">
                <a16:creationId xmlns:a16="http://schemas.microsoft.com/office/drawing/2014/main" id="{522639EF-A65F-934D-A4A2-B418BD1E869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57118" y="4409116"/>
            <a:ext cx="4261900" cy="2450592"/>
          </a:xfrm>
          <a:prstGeom prst="rect">
            <a:avLst/>
          </a:prstGeom>
        </p:spPr>
      </p:pic>
    </p:spTree>
    <p:extLst>
      <p:ext uri="{BB962C8B-B14F-4D97-AF65-F5344CB8AC3E}">
        <p14:creationId xmlns:p14="http://schemas.microsoft.com/office/powerpoint/2010/main" val="136596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582CE-531D-6646-9D28-741147A9B3F0}"/>
              </a:ext>
            </a:extLst>
          </p:cNvPr>
          <p:cNvPicPr>
            <a:picLocks noChangeAspect="1"/>
          </p:cNvPicPr>
          <p:nvPr/>
        </p:nvPicPr>
        <p:blipFill>
          <a:blip r:embed="rId8"/>
          <a:stretch>
            <a:fillRect/>
          </a:stretch>
        </p:blipFill>
        <p:spPr>
          <a:xfrm>
            <a:off x="641587" y="2080818"/>
            <a:ext cx="3060886" cy="1918442"/>
          </a:xfrm>
          <a:prstGeom prst="rect">
            <a:avLst/>
          </a:prstGeom>
        </p:spPr>
      </p:pic>
      <p:sp>
        <p:nvSpPr>
          <p:cNvPr id="2" name="Title 1"/>
          <p:cNvSpPr>
            <a:spLocks noGrp="1"/>
          </p:cNvSpPr>
          <p:nvPr>
            <p:ph type="title"/>
          </p:nvPr>
        </p:nvSpPr>
        <p:spPr/>
        <p:txBody>
          <a:bodyPr/>
          <a:lstStyle/>
          <a:p>
            <a:r>
              <a:rPr lang="en-US" dirty="0"/>
              <a:t>Evolution of a Mindset</a:t>
            </a:r>
            <a:r>
              <a:rPr lang="mr-IN" dirty="0"/>
              <a:t>…</a:t>
            </a:r>
            <a:r>
              <a:rPr lang="en-US" dirty="0"/>
              <a:t>.. Crossflow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9" name="TextBox 8"/>
          <p:cNvSpPr txBox="1"/>
          <p:nvPr/>
        </p:nvSpPr>
        <p:spPr>
          <a:xfrm>
            <a:off x="1274085" y="4001596"/>
            <a:ext cx="2136803" cy="307777"/>
          </a:xfrm>
          <a:prstGeom prst="rect">
            <a:avLst/>
          </a:prstGeom>
          <a:noFill/>
        </p:spPr>
        <p:txBody>
          <a:bodyPr wrap="none" rtlCol="0">
            <a:spAutoFit/>
          </a:bodyPr>
          <a:lstStyle/>
          <a:p>
            <a:r>
              <a:rPr lang="en-US" sz="1400" dirty="0" err="1">
                <a:latin typeface="Garamond" charset="0"/>
                <a:ea typeface="Garamond" charset="0"/>
                <a:cs typeface="Garamond" charset="0"/>
              </a:rPr>
              <a:t>Fric</a:t>
            </a:r>
            <a:r>
              <a:rPr lang="en-US" sz="1400" dirty="0">
                <a:latin typeface="Garamond" charset="0"/>
                <a:ea typeface="Garamond" charset="0"/>
                <a:cs typeface="Garamond" charset="0"/>
              </a:rPr>
              <a:t> and </a:t>
            </a:r>
            <a:r>
              <a:rPr lang="en-US" sz="1400" dirty="0" err="1">
                <a:latin typeface="Garamond" charset="0"/>
                <a:ea typeface="Garamond" charset="0"/>
                <a:cs typeface="Garamond" charset="0"/>
              </a:rPr>
              <a:t>Roshco</a:t>
            </a:r>
            <a:r>
              <a:rPr lang="en-US" sz="1400" dirty="0">
                <a:latin typeface="Garamond" charset="0"/>
                <a:ea typeface="Garamond" charset="0"/>
                <a:cs typeface="Garamond" charset="0"/>
              </a:rPr>
              <a:t>, </a:t>
            </a:r>
            <a:r>
              <a:rPr lang="en-US" sz="1400" i="1" dirty="0">
                <a:latin typeface="Garamond" charset="0"/>
                <a:ea typeface="Garamond" charset="0"/>
                <a:cs typeface="Garamond" charset="0"/>
              </a:rPr>
              <a:t>JFM</a:t>
            </a:r>
            <a:r>
              <a:rPr lang="en-US" sz="1400" dirty="0">
                <a:latin typeface="Garamond" charset="0"/>
                <a:ea typeface="Garamond" charset="0"/>
                <a:cs typeface="Garamond" charset="0"/>
              </a:rPr>
              <a:t>, 1994</a:t>
            </a:r>
          </a:p>
        </p:txBody>
      </p:sp>
      <p:pic>
        <p:nvPicPr>
          <p:cNvPr id="10" name="10MeterOutdoor.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256105" y="810731"/>
            <a:ext cx="3429000" cy="2571750"/>
          </a:xfrm>
          <a:prstGeom prst="rect">
            <a:avLst/>
          </a:prstGeom>
        </p:spPr>
      </p:pic>
      <p:pic>
        <p:nvPicPr>
          <p:cNvPr id="12" name="fire_06_06_23_LQ_converted.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256105" y="3400933"/>
            <a:ext cx="3429000" cy="2571750"/>
          </a:xfrm>
          <a:prstGeom prst="rect">
            <a:avLst/>
          </a:prstGeom>
        </p:spPr>
      </p:pic>
      <p:sp>
        <p:nvSpPr>
          <p:cNvPr id="13" name="TextBox 12"/>
          <p:cNvSpPr txBox="1"/>
          <p:nvPr/>
        </p:nvSpPr>
        <p:spPr>
          <a:xfrm>
            <a:off x="4988921" y="6079530"/>
            <a:ext cx="3963393" cy="461665"/>
          </a:xfrm>
          <a:prstGeom prst="rect">
            <a:avLst/>
          </a:prstGeom>
          <a:noFill/>
        </p:spPr>
        <p:txBody>
          <a:bodyPr wrap="none" rtlCol="0">
            <a:spAutoFit/>
          </a:bodyPr>
          <a:lstStyle/>
          <a:p>
            <a:pPr algn="ctr"/>
            <a:r>
              <a:rPr lang="en-US" sz="1200" dirty="0"/>
              <a:t>Ten meter (top) experiment (</a:t>
            </a:r>
            <a:r>
              <a:rPr lang="en-US" sz="1200" dirty="0" err="1"/>
              <a:t>Nakos</a:t>
            </a:r>
            <a:r>
              <a:rPr lang="en-US" sz="1200" dirty="0"/>
              <a:t>) and </a:t>
            </a:r>
          </a:p>
          <a:p>
            <a:pPr algn="ctr"/>
            <a:r>
              <a:rPr lang="en-US" sz="1200" dirty="0"/>
              <a:t>three meter (bottom) simulation (Domino and </a:t>
            </a:r>
            <a:r>
              <a:rPr lang="en-US" sz="1200" dirty="0" err="1"/>
              <a:t>Tieszen</a:t>
            </a:r>
            <a:r>
              <a:rPr lang="en-US" sz="1200" dirty="0"/>
              <a:t>)</a:t>
            </a:r>
          </a:p>
        </p:txBody>
      </p:sp>
      <p:pic>
        <p:nvPicPr>
          <p:cNvPr id="11" name="naluEdgeWallSecondOrderZeroStab_Z_Zfa.avi">
            <a:hlinkClick r:id="" action="ppaction://media"/>
            <a:extLst>
              <a:ext uri="{FF2B5EF4-FFF2-40B4-BE49-F238E27FC236}">
                <a16:creationId xmlns:a16="http://schemas.microsoft.com/office/drawing/2014/main" id="{E9F6DB21-FB85-7B4A-BA7B-A938869A3A92}"/>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58895" y="874947"/>
            <a:ext cx="2347655" cy="1459132"/>
          </a:xfrm>
          <a:prstGeom prst="rect">
            <a:avLst/>
          </a:prstGeom>
        </p:spPr>
      </p:pic>
      <p:sp>
        <p:nvSpPr>
          <p:cNvPr id="14" name="Text Placeholder 3">
            <a:extLst>
              <a:ext uri="{FF2B5EF4-FFF2-40B4-BE49-F238E27FC236}">
                <a16:creationId xmlns:a16="http://schemas.microsoft.com/office/drawing/2014/main" id="{BC4AD19B-EFF4-6C46-88FF-041F04DB41F1}"/>
              </a:ext>
            </a:extLst>
          </p:cNvPr>
          <p:cNvSpPr>
            <a:spLocks noGrp="1"/>
          </p:cNvSpPr>
          <p:nvPr>
            <p:ph type="body" sz="quarter" idx="10"/>
          </p:nvPr>
        </p:nvSpPr>
        <p:spPr>
          <a:xfrm>
            <a:off x="191685" y="4306171"/>
            <a:ext cx="4893881" cy="2564355"/>
          </a:xfrm>
        </p:spPr>
        <p:txBody>
          <a:bodyPr>
            <a:noAutofit/>
          </a:bodyPr>
          <a:lstStyle/>
          <a:p>
            <a:pPr marL="236538" lvl="1" indent="-225425">
              <a:spcBef>
                <a:spcPts val="900"/>
              </a:spcBef>
              <a:spcAft>
                <a:spcPts val="150"/>
              </a:spcAft>
              <a:buSzPct val="100000"/>
              <a:buFont typeface="Arial" charset="0"/>
              <a:buChar char="•"/>
            </a:pPr>
            <a:r>
              <a:rPr lang="en-US" sz="1800" b="1" i="1" dirty="0"/>
              <a:t>Finding</a:t>
            </a:r>
            <a:r>
              <a:rPr lang="en-US" sz="1800" dirty="0"/>
              <a:t>: The inclusion of a crossflow wind profile couples vorticity of the pool and streamwise momentum that drives the formation of column vortices, increases the importance of mixing and, therefore, convective loads on the object become more important</a:t>
            </a:r>
          </a:p>
          <a:p>
            <a:pPr marL="236538" lvl="1" indent="-225425">
              <a:spcBef>
                <a:spcPts val="900"/>
              </a:spcBef>
              <a:spcAft>
                <a:spcPts val="150"/>
              </a:spcAft>
              <a:buSzPct val="100000"/>
              <a:buFont typeface="Arial" charset="0"/>
              <a:buChar char="•"/>
            </a:pPr>
            <a:r>
              <a:rPr lang="en-US" sz="1800" b="1" i="1" dirty="0"/>
              <a:t>Change in mindset</a:t>
            </a:r>
            <a:r>
              <a:rPr lang="en-US" sz="1800" dirty="0"/>
              <a:t>: Invest in validation use cases to highlight the importance of fire accident scenarios in the presence of crossflow</a:t>
            </a:r>
          </a:p>
          <a:p>
            <a:pPr marL="236538" lvl="1" indent="-225425">
              <a:spcBef>
                <a:spcPts val="900"/>
              </a:spcBef>
              <a:spcAft>
                <a:spcPts val="150"/>
              </a:spcAft>
              <a:buSzPct val="100000"/>
              <a:buFont typeface="Arial" charset="0"/>
              <a:buChar char="•"/>
            </a:pPr>
            <a:endParaRPr lang="en-US" sz="1800" dirty="0"/>
          </a:p>
        </p:txBody>
      </p:sp>
      <p:sp>
        <p:nvSpPr>
          <p:cNvPr id="5" name="TextBox 4">
            <a:extLst>
              <a:ext uri="{FF2B5EF4-FFF2-40B4-BE49-F238E27FC236}">
                <a16:creationId xmlns:a16="http://schemas.microsoft.com/office/drawing/2014/main" id="{FA0BABC4-C31B-E541-A80C-D93DDC2849B6}"/>
              </a:ext>
            </a:extLst>
          </p:cNvPr>
          <p:cNvSpPr txBox="1"/>
          <p:nvPr/>
        </p:nvSpPr>
        <p:spPr>
          <a:xfrm>
            <a:off x="3007448" y="1196397"/>
            <a:ext cx="2047759" cy="646331"/>
          </a:xfrm>
          <a:prstGeom prst="rect">
            <a:avLst/>
          </a:prstGeom>
          <a:noFill/>
        </p:spPr>
        <p:txBody>
          <a:bodyPr wrap="square" rtlCol="0">
            <a:spAutoFit/>
          </a:bodyPr>
          <a:lstStyle/>
          <a:p>
            <a:r>
              <a:rPr lang="en-US" sz="1200" dirty="0"/>
              <a:t>LES-based Su and </a:t>
            </a:r>
            <a:r>
              <a:rPr lang="en-US" sz="1200" dirty="0" err="1"/>
              <a:t>Mungal</a:t>
            </a:r>
            <a:r>
              <a:rPr lang="en-US" sz="1200" dirty="0"/>
              <a:t> (Re 5000) simulation (mixture fraction shading)</a:t>
            </a:r>
          </a:p>
        </p:txBody>
      </p:sp>
    </p:spTree>
    <p:extLst>
      <p:ext uri="{BB962C8B-B14F-4D97-AF65-F5344CB8AC3E}">
        <p14:creationId xmlns:p14="http://schemas.microsoft.com/office/powerpoint/2010/main" val="388411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8"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66"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8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0"/>
                </p:tgtEl>
              </p:cMediaNode>
            </p:video>
            <p:video>
              <p:cMediaNode vol="80000">
                <p:cTn id="16" fill="hold" display="0">
                  <p:stCondLst>
                    <p:cond delay="indefinite"/>
                  </p:stCondLst>
                </p:cTn>
                <p:tgtEl>
                  <p:spTgt spid="12"/>
                </p:tgtEl>
              </p:cMediaNode>
            </p:video>
            <p:video>
              <p:cMediaNode vol="80000">
                <p:cTn id="17"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Turbulence Modeling in the Presence of Mixed Convection</a:t>
            </a:r>
          </a:p>
        </p:txBody>
      </p:sp>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p:cNvSpPr>
            <a:spLocks noGrp="1"/>
          </p:cNvSpPr>
          <p:nvPr>
            <p:ph type="body" sz="quarter" idx="10"/>
          </p:nvPr>
        </p:nvSpPr>
        <p:spPr>
          <a:xfrm>
            <a:off x="615986" y="1441700"/>
            <a:ext cx="4993183" cy="3306153"/>
          </a:xfrm>
        </p:spPr>
        <p:txBody>
          <a:bodyPr>
            <a:noAutofit/>
          </a:bodyPr>
          <a:lstStyle/>
          <a:p>
            <a:pPr marL="236538" indent="-228600">
              <a:buFont typeface="Arial" charset="0"/>
              <a:buChar char="•"/>
            </a:pPr>
            <a:r>
              <a:rPr lang="en-US" dirty="0">
                <a:latin typeface="+mj-lt"/>
                <a:cs typeface="Lucida Sans"/>
              </a:rPr>
              <a:t>Model Configuration: SNL-based Sean Kearney Experiment, “Experimental investigation of a cylinder in turbulent convection with an imposed shear flow”, </a:t>
            </a:r>
            <a:r>
              <a:rPr lang="en-US" i="1" dirty="0">
                <a:latin typeface="+mj-lt"/>
                <a:cs typeface="Lucida Sans"/>
              </a:rPr>
              <a:t>AIAA</a:t>
            </a:r>
            <a:r>
              <a:rPr lang="en-US" dirty="0">
                <a:latin typeface="+mj-lt"/>
                <a:cs typeface="Lucida Sans"/>
              </a:rPr>
              <a:t>, 2005</a:t>
            </a:r>
          </a:p>
          <a:p>
            <a:pPr marL="236538" indent="-228600">
              <a:buFont typeface="Arial" charset="0"/>
              <a:buChar char="•"/>
            </a:pPr>
            <a:r>
              <a:rPr lang="en-US" dirty="0">
                <a:latin typeface="+mj-lt"/>
                <a:cs typeface="Lucida Sans"/>
              </a:rPr>
              <a:t>Present day RANS Conclusion: The presence of the heated bottom wall significantly challenged ability to predict the </a:t>
            </a:r>
            <a:r>
              <a:rPr lang="en-US" dirty="0" err="1">
                <a:latin typeface="+mj-lt"/>
                <a:cs typeface="Lucida Sans"/>
              </a:rPr>
              <a:t>QoI</a:t>
            </a:r>
            <a:r>
              <a:rPr lang="en-US" dirty="0">
                <a:latin typeface="+mj-lt"/>
                <a:cs typeface="Lucida Sans"/>
              </a:rPr>
              <a:t> (normal heat flux to cylinder)</a:t>
            </a:r>
          </a:p>
          <a:p>
            <a:endParaRPr lang="en-US"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358" y="1253843"/>
            <a:ext cx="2849499" cy="1445271"/>
          </a:xfrm>
          <a:prstGeom prst="rect">
            <a:avLst/>
          </a:prstGeom>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76" y="3551969"/>
            <a:ext cx="4555974" cy="2154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4571" y="3110767"/>
            <a:ext cx="3396456" cy="2744810"/>
          </a:xfrm>
          <a:prstGeom prst="rect">
            <a:avLst/>
          </a:prstGeom>
        </p:spPr>
      </p:pic>
      <p:sp>
        <p:nvSpPr>
          <p:cNvPr id="9" name="Rectangle 9"/>
          <p:cNvSpPr>
            <a:spLocks noChangeArrowheads="1"/>
          </p:cNvSpPr>
          <p:nvPr/>
        </p:nvSpPr>
        <p:spPr bwMode="auto">
          <a:xfrm>
            <a:off x="205200" y="6519446"/>
            <a:ext cx="781015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kumimoji="1" lang="en-GB" altLang="ko-KR" sz="1600" dirty="0">
                <a:ea typeface="Lucida Sans" charset="0"/>
                <a:cs typeface="Lucida Sans" charset="0"/>
              </a:rPr>
              <a:t>RANS-based simulation (v2-f, k-e) study conducted by </a:t>
            </a:r>
            <a:r>
              <a:rPr kumimoji="1" lang="en-GB" altLang="ko-KR" sz="1600" dirty="0" err="1">
                <a:ea typeface="Lucida Sans" charset="0"/>
                <a:cs typeface="Lucida Sans" charset="0"/>
              </a:rPr>
              <a:t>Laskowski</a:t>
            </a:r>
            <a:r>
              <a:rPr kumimoji="1" lang="en-GB" altLang="ko-KR" sz="1600" dirty="0">
                <a:ea typeface="Lucida Sans" charset="0"/>
                <a:cs typeface="Lucida Sans" charset="0"/>
              </a:rPr>
              <a:t> et al., </a:t>
            </a:r>
            <a:r>
              <a:rPr kumimoji="1" lang="en-GB" altLang="ko-KR" sz="1600" i="1" dirty="0">
                <a:ea typeface="Lucida Sans" charset="0"/>
                <a:cs typeface="Lucida Sans" charset="0"/>
              </a:rPr>
              <a:t>AIAA,</a:t>
            </a:r>
            <a:r>
              <a:rPr kumimoji="1" lang="en-GB" altLang="ko-KR" sz="1600" dirty="0">
                <a:ea typeface="Lucida Sans" charset="0"/>
                <a:cs typeface="Lucida Sans" charset="0"/>
              </a:rPr>
              <a:t> 2007</a:t>
            </a:r>
          </a:p>
        </p:txBody>
      </p:sp>
      <p:sp>
        <p:nvSpPr>
          <p:cNvPr id="10" name="TextBox 9"/>
          <p:cNvSpPr txBox="1"/>
          <p:nvPr/>
        </p:nvSpPr>
        <p:spPr>
          <a:xfrm>
            <a:off x="1075530" y="5820494"/>
            <a:ext cx="3496470" cy="338554"/>
          </a:xfrm>
          <a:prstGeom prst="rect">
            <a:avLst/>
          </a:prstGeom>
          <a:noFill/>
        </p:spPr>
        <p:txBody>
          <a:bodyPr wrap="none" rtlCol="0">
            <a:spAutoFit/>
          </a:bodyPr>
          <a:lstStyle/>
          <a:p>
            <a:r>
              <a:rPr lang="en-US" sz="1600" dirty="0">
                <a:ea typeface="Lucida Sans" charset="0"/>
                <a:cs typeface="Lucida Sans" charset="0"/>
              </a:rPr>
              <a:t>Kearney experimental configuration</a:t>
            </a:r>
          </a:p>
        </p:txBody>
      </p:sp>
      <p:sp>
        <p:nvSpPr>
          <p:cNvPr id="11" name="TextBox 10"/>
          <p:cNvSpPr txBox="1"/>
          <p:nvPr/>
        </p:nvSpPr>
        <p:spPr>
          <a:xfrm>
            <a:off x="5924783" y="5774209"/>
            <a:ext cx="2835905" cy="338554"/>
          </a:xfrm>
          <a:prstGeom prst="rect">
            <a:avLst/>
          </a:prstGeom>
          <a:noFill/>
        </p:spPr>
        <p:txBody>
          <a:bodyPr wrap="none" rtlCol="0">
            <a:spAutoFit/>
          </a:bodyPr>
          <a:lstStyle/>
          <a:p>
            <a:pPr algn="ctr"/>
            <a:r>
              <a:rPr lang="en-US" sz="1600" dirty="0" err="1">
                <a:ea typeface="Lucida Sans" charset="0"/>
                <a:cs typeface="Lucida Sans" charset="0"/>
              </a:rPr>
              <a:t>Laskowski</a:t>
            </a:r>
            <a:r>
              <a:rPr lang="en-US" sz="1600" dirty="0">
                <a:ea typeface="Lucida Sans" charset="0"/>
                <a:cs typeface="Lucida Sans" charset="0"/>
              </a:rPr>
              <a:t> et al., </a:t>
            </a:r>
            <a:r>
              <a:rPr lang="en-US" sz="1600" i="1" dirty="0">
                <a:ea typeface="Lucida Sans" charset="0"/>
                <a:cs typeface="Lucida Sans" charset="0"/>
              </a:rPr>
              <a:t>AIAA</a:t>
            </a:r>
            <a:r>
              <a:rPr lang="en-US" sz="1600" dirty="0">
                <a:ea typeface="Lucida Sans" charset="0"/>
                <a:cs typeface="Lucida Sans" charset="0"/>
              </a:rPr>
              <a:t>, 2007 </a:t>
            </a:r>
          </a:p>
        </p:txBody>
      </p:sp>
      <p:sp>
        <p:nvSpPr>
          <p:cNvPr id="6" name="TextBox 5">
            <a:extLst>
              <a:ext uri="{FF2B5EF4-FFF2-40B4-BE49-F238E27FC236}">
                <a16:creationId xmlns:a16="http://schemas.microsoft.com/office/drawing/2014/main" id="{9675F847-2E07-034C-81EC-EA7BC5B35822}"/>
              </a:ext>
            </a:extLst>
          </p:cNvPr>
          <p:cNvSpPr txBox="1"/>
          <p:nvPr/>
        </p:nvSpPr>
        <p:spPr>
          <a:xfrm>
            <a:off x="6199632" y="2834640"/>
            <a:ext cx="2395207" cy="307777"/>
          </a:xfrm>
          <a:prstGeom prst="rect">
            <a:avLst/>
          </a:prstGeom>
          <a:noFill/>
        </p:spPr>
        <p:txBody>
          <a:bodyPr wrap="none" rtlCol="0">
            <a:spAutoFit/>
          </a:bodyPr>
          <a:lstStyle/>
          <a:p>
            <a:r>
              <a:rPr lang="en-US" sz="1400" dirty="0"/>
              <a:t>Domino et al., </a:t>
            </a:r>
            <a:r>
              <a:rPr lang="en-US" sz="1400" i="1" dirty="0"/>
              <a:t>CTRSP</a:t>
            </a:r>
            <a:r>
              <a:rPr lang="en-US" sz="1400" dirty="0"/>
              <a:t>, 2016</a:t>
            </a:r>
          </a:p>
        </p:txBody>
      </p:sp>
    </p:spTree>
    <p:extLst>
      <p:ext uri="{BB962C8B-B14F-4D97-AF65-F5344CB8AC3E}">
        <p14:creationId xmlns:p14="http://schemas.microsoft.com/office/powerpoint/2010/main" val="108160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Thrust:</a:t>
            </a:r>
            <a:br>
              <a:rPr lang="en-US" dirty="0"/>
            </a:br>
            <a:r>
              <a:rPr lang="en-US" dirty="0"/>
              <a:t>High-quality LES-Based VVUQ Process</a:t>
            </a:r>
          </a:p>
        </p:txBody>
      </p:sp>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a:p>
        </p:txBody>
      </p:sp>
      <p:sp>
        <p:nvSpPr>
          <p:cNvPr id="4" name="Text Placeholder 3"/>
          <p:cNvSpPr>
            <a:spLocks noGrp="1"/>
          </p:cNvSpPr>
          <p:nvPr>
            <p:ph type="body" sz="quarter" idx="10"/>
          </p:nvPr>
        </p:nvSpPr>
        <p:spPr>
          <a:xfrm>
            <a:off x="615989" y="1441700"/>
            <a:ext cx="5302202" cy="3982070"/>
          </a:xfrm>
        </p:spPr>
        <p:txBody>
          <a:bodyPr>
            <a:normAutofit/>
          </a:bodyPr>
          <a:lstStyle/>
          <a:p>
            <a:pPr marL="0" indent="0">
              <a:buNone/>
            </a:pPr>
            <a:r>
              <a:rPr lang="en-US" kern="0" dirty="0"/>
              <a:t>Established a sound LES-based verification and validation process (with uncertainty quantification) that includes the following attributes:</a:t>
            </a:r>
          </a:p>
          <a:p>
            <a:pPr lvl="1">
              <a:buFont typeface="Arial" panose="020B0604020202020204" pitchFamily="34" charset="0"/>
              <a:buChar char="•"/>
            </a:pPr>
            <a:r>
              <a:rPr lang="en-US" kern="0" dirty="0"/>
              <a:t>Definition of key physics, Phenomena Identification Ranking Table (PIRT)</a:t>
            </a:r>
          </a:p>
          <a:p>
            <a:pPr lvl="1">
              <a:buFont typeface="Arial" panose="020B0604020202020204" pitchFamily="34" charset="0"/>
              <a:buChar char="•"/>
            </a:pPr>
            <a:r>
              <a:rPr lang="en-US" kern="0" dirty="0"/>
              <a:t>Code implementation and verification </a:t>
            </a:r>
          </a:p>
          <a:p>
            <a:pPr lvl="1">
              <a:buFont typeface="Arial" charset="0"/>
              <a:buChar char="•"/>
            </a:pPr>
            <a:r>
              <a:rPr lang="en-US" kern="0" dirty="0"/>
              <a:t>Validation including solution verification (meshes with converged statistics)</a:t>
            </a:r>
          </a:p>
          <a:p>
            <a:pPr lvl="1">
              <a:buFont typeface="Arial" charset="0"/>
              <a:buChar char="•"/>
            </a:pPr>
            <a:r>
              <a:rPr lang="en-US" kern="0" dirty="0"/>
              <a:t>Structural uncertainty, i.e., model form, quantification</a:t>
            </a:r>
          </a:p>
          <a:p>
            <a:pPr lvl="1">
              <a:buFont typeface="Arial" charset="0"/>
              <a:buChar char="•"/>
            </a:pPr>
            <a:r>
              <a:rPr lang="en-US" kern="0"/>
              <a:t>Physics assumptions</a:t>
            </a:r>
            <a:endParaRPr lang="en-US" kern="0" dirty="0"/>
          </a:p>
          <a:p>
            <a:pPr>
              <a:buFont typeface="Arial" charset="0"/>
              <a:buChar char="•"/>
            </a:pPr>
            <a:endParaRPr lang="en-US" dirty="0"/>
          </a:p>
        </p:txBody>
      </p:sp>
      <p:pic>
        <p:nvPicPr>
          <p:cNvPr id="9" name="Picture 8">
            <a:extLst>
              <a:ext uri="{FF2B5EF4-FFF2-40B4-BE49-F238E27FC236}">
                <a16:creationId xmlns:a16="http://schemas.microsoft.com/office/drawing/2014/main" id="{0745BBFB-05BF-2D4C-BE1A-D99A49F3C7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8694" y="2601738"/>
            <a:ext cx="2315651" cy="2057400"/>
          </a:xfrm>
          <a:prstGeom prst="rect">
            <a:avLst/>
          </a:prstGeom>
        </p:spPr>
      </p:pic>
      <p:sp>
        <p:nvSpPr>
          <p:cNvPr id="10" name="TextBox 9">
            <a:extLst>
              <a:ext uri="{FF2B5EF4-FFF2-40B4-BE49-F238E27FC236}">
                <a16:creationId xmlns:a16="http://schemas.microsoft.com/office/drawing/2014/main" id="{07BB249F-18FE-8344-B5E2-9A9BC5988255}"/>
              </a:ext>
            </a:extLst>
          </p:cNvPr>
          <p:cNvSpPr txBox="1"/>
          <p:nvPr/>
        </p:nvSpPr>
        <p:spPr>
          <a:xfrm>
            <a:off x="48712" y="6434515"/>
            <a:ext cx="5952719" cy="461665"/>
          </a:xfrm>
          <a:prstGeom prst="rect">
            <a:avLst/>
          </a:prstGeom>
          <a:noFill/>
        </p:spPr>
        <p:txBody>
          <a:bodyPr wrap="square" rtlCol="0">
            <a:spAutoFit/>
          </a:bodyPr>
          <a:lstStyle/>
          <a:p>
            <a:r>
              <a:rPr lang="en-US" sz="1200" dirty="0"/>
              <a:t>“An assessment of atypical mesh topologies for low-Mach LES”, Domino et al., </a:t>
            </a:r>
            <a:r>
              <a:rPr lang="en-US" sz="1200" i="1" dirty="0"/>
              <a:t>Comp &amp; Fluids</a:t>
            </a:r>
            <a:r>
              <a:rPr lang="en-US" sz="1200" dirty="0"/>
              <a:t>, 2019)</a:t>
            </a:r>
          </a:p>
        </p:txBody>
      </p:sp>
      <p:pic>
        <p:nvPicPr>
          <p:cNvPr id="11" name="Picture 10">
            <a:extLst>
              <a:ext uri="{FF2B5EF4-FFF2-40B4-BE49-F238E27FC236}">
                <a16:creationId xmlns:a16="http://schemas.microsoft.com/office/drawing/2014/main" id="{F722BFC2-33DD-0940-AC94-FB2FFAE96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724" y="4787669"/>
            <a:ext cx="2315650" cy="2057400"/>
          </a:xfrm>
          <a:prstGeom prst="rect">
            <a:avLst/>
          </a:prstGeom>
        </p:spPr>
      </p:pic>
      <p:pic>
        <p:nvPicPr>
          <p:cNvPr id="12" name="xflowFinalR2P1.mpg">
            <a:hlinkClick r:id="" action="ppaction://media"/>
            <a:extLst>
              <a:ext uri="{FF2B5EF4-FFF2-40B4-BE49-F238E27FC236}">
                <a16:creationId xmlns:a16="http://schemas.microsoft.com/office/drawing/2014/main" id="{6737F93D-D77F-5545-8B27-09C8F51386F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00980" y="4286937"/>
            <a:ext cx="3600451" cy="2057400"/>
          </a:xfrm>
          <a:prstGeom prst="rect">
            <a:avLst/>
          </a:prstGeom>
        </p:spPr>
      </p:pic>
      <p:sp>
        <p:nvSpPr>
          <p:cNvPr id="7" name="TextBox 6">
            <a:extLst>
              <a:ext uri="{FF2B5EF4-FFF2-40B4-BE49-F238E27FC236}">
                <a16:creationId xmlns:a16="http://schemas.microsoft.com/office/drawing/2014/main" id="{3682A232-0F80-D94A-85DB-C124A5DAC744}"/>
              </a:ext>
            </a:extLst>
          </p:cNvPr>
          <p:cNvSpPr txBox="1"/>
          <p:nvPr/>
        </p:nvSpPr>
        <p:spPr>
          <a:xfrm>
            <a:off x="6442962" y="2586943"/>
            <a:ext cx="1436612" cy="338554"/>
          </a:xfrm>
          <a:prstGeom prst="rect">
            <a:avLst/>
          </a:prstGeom>
          <a:noFill/>
        </p:spPr>
        <p:txBody>
          <a:bodyPr wrap="none" rtlCol="0">
            <a:spAutoFit/>
          </a:bodyPr>
          <a:lstStyle/>
          <a:p>
            <a:r>
              <a:rPr lang="en-US" sz="1600" dirty="0"/>
              <a:t>Structural UQ</a:t>
            </a:r>
          </a:p>
        </p:txBody>
      </p:sp>
      <p:pic>
        <p:nvPicPr>
          <p:cNvPr id="14" name="Picture 13">
            <a:extLst>
              <a:ext uri="{FF2B5EF4-FFF2-40B4-BE49-F238E27FC236}">
                <a16:creationId xmlns:a16="http://schemas.microsoft.com/office/drawing/2014/main" id="{F4615FD1-24A8-474A-A0B6-FE1A8D3214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0704" y="531951"/>
            <a:ext cx="2698133" cy="2057400"/>
          </a:xfrm>
          <a:prstGeom prst="rect">
            <a:avLst/>
          </a:prstGeom>
        </p:spPr>
      </p:pic>
      <p:sp>
        <p:nvSpPr>
          <p:cNvPr id="15" name="TextBox 14">
            <a:extLst>
              <a:ext uri="{FF2B5EF4-FFF2-40B4-BE49-F238E27FC236}">
                <a16:creationId xmlns:a16="http://schemas.microsoft.com/office/drawing/2014/main" id="{B83CEAC6-9513-DC45-BD76-7C919EE228B3}"/>
              </a:ext>
            </a:extLst>
          </p:cNvPr>
          <p:cNvSpPr txBox="1"/>
          <p:nvPr/>
        </p:nvSpPr>
        <p:spPr>
          <a:xfrm>
            <a:off x="6496233" y="584463"/>
            <a:ext cx="1454244" cy="338554"/>
          </a:xfrm>
          <a:prstGeom prst="rect">
            <a:avLst/>
          </a:prstGeom>
          <a:noFill/>
        </p:spPr>
        <p:txBody>
          <a:bodyPr wrap="none" rtlCol="0">
            <a:spAutoFit/>
          </a:bodyPr>
          <a:lstStyle/>
          <a:p>
            <a:r>
              <a:rPr lang="en-US" sz="1600" dirty="0"/>
              <a:t>Numerical UQ</a:t>
            </a:r>
          </a:p>
        </p:txBody>
      </p:sp>
      <p:sp>
        <p:nvSpPr>
          <p:cNvPr id="8" name="TextBox 7">
            <a:extLst>
              <a:ext uri="{FF2B5EF4-FFF2-40B4-BE49-F238E27FC236}">
                <a16:creationId xmlns:a16="http://schemas.microsoft.com/office/drawing/2014/main" id="{21AF74F8-4AA2-4D40-BF43-1834D47DC847}"/>
              </a:ext>
            </a:extLst>
          </p:cNvPr>
          <p:cNvSpPr txBox="1"/>
          <p:nvPr/>
        </p:nvSpPr>
        <p:spPr>
          <a:xfrm>
            <a:off x="6602887" y="4750491"/>
            <a:ext cx="1164101" cy="338554"/>
          </a:xfrm>
          <a:prstGeom prst="rect">
            <a:avLst/>
          </a:prstGeom>
          <a:noFill/>
        </p:spPr>
        <p:txBody>
          <a:bodyPr wrap="none" rtlCol="0">
            <a:spAutoFit/>
          </a:bodyPr>
          <a:lstStyle/>
          <a:p>
            <a:r>
              <a:rPr lang="en-US" sz="1600" dirty="0"/>
              <a:t>Physics UQ</a:t>
            </a:r>
          </a:p>
        </p:txBody>
      </p:sp>
      <p:sp>
        <p:nvSpPr>
          <p:cNvPr id="16" name="TextBox 15">
            <a:extLst>
              <a:ext uri="{FF2B5EF4-FFF2-40B4-BE49-F238E27FC236}">
                <a16:creationId xmlns:a16="http://schemas.microsoft.com/office/drawing/2014/main" id="{B2490373-CF44-C440-9D9B-0184DF7E081C}"/>
              </a:ext>
            </a:extLst>
          </p:cNvPr>
          <p:cNvSpPr txBox="1"/>
          <p:nvPr/>
        </p:nvSpPr>
        <p:spPr>
          <a:xfrm>
            <a:off x="303175" y="4093445"/>
            <a:ext cx="2045753" cy="338554"/>
          </a:xfrm>
          <a:prstGeom prst="rect">
            <a:avLst/>
          </a:prstGeom>
          <a:noFill/>
        </p:spPr>
        <p:txBody>
          <a:bodyPr wrap="none" rtlCol="0">
            <a:spAutoFit/>
          </a:bodyPr>
          <a:lstStyle/>
          <a:p>
            <a:r>
              <a:rPr lang="en-US" sz="1600" dirty="0"/>
              <a:t>Non-isothermal MMS</a:t>
            </a:r>
          </a:p>
        </p:txBody>
      </p:sp>
      <p:pic>
        <p:nvPicPr>
          <p:cNvPr id="17" name="Picture 16">
            <a:extLst>
              <a:ext uri="{FF2B5EF4-FFF2-40B4-BE49-F238E27FC236}">
                <a16:creationId xmlns:a16="http://schemas.microsoft.com/office/drawing/2014/main" id="{C65609F8-D9B6-4740-B6FF-9147F7051B72}"/>
              </a:ext>
            </a:extLst>
          </p:cNvPr>
          <p:cNvPicPr>
            <a:picLocks noChangeAspect="1"/>
          </p:cNvPicPr>
          <p:nvPr/>
        </p:nvPicPr>
        <p:blipFill rotWithShape="1">
          <a:blip r:embed="rId9">
            <a:extLst>
              <a:ext uri="{28A0092B-C50C-407E-A947-70E740481C1C}">
                <a14:useLocalDpi xmlns:a14="http://schemas.microsoft.com/office/drawing/2010/main" val="0"/>
              </a:ext>
            </a:extLst>
          </a:blip>
          <a:srcRect r="4074" b="3014"/>
          <a:stretch/>
        </p:blipFill>
        <p:spPr>
          <a:xfrm>
            <a:off x="35432" y="4348959"/>
            <a:ext cx="2219253" cy="1995378"/>
          </a:xfrm>
          <a:prstGeom prst="rect">
            <a:avLst/>
          </a:prstGeom>
        </p:spPr>
      </p:pic>
      <p:sp>
        <p:nvSpPr>
          <p:cNvPr id="19" name="Left Brace 18">
            <a:extLst>
              <a:ext uri="{FF2B5EF4-FFF2-40B4-BE49-F238E27FC236}">
                <a16:creationId xmlns:a16="http://schemas.microsoft.com/office/drawing/2014/main" id="{7BEF1A77-9452-A34D-A4C2-68D3E35C70AB}"/>
              </a:ext>
            </a:extLst>
          </p:cNvPr>
          <p:cNvSpPr/>
          <p:nvPr/>
        </p:nvSpPr>
        <p:spPr>
          <a:xfrm>
            <a:off x="832104" y="5129784"/>
            <a:ext cx="301752" cy="594360"/>
          </a:xfrm>
          <a:prstGeom prst="leftBrace">
            <a:avLst/>
          </a:prstGeom>
          <a:ln w="222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C9D09B7-6E70-D743-95DA-6A92A9746379}"/>
              </a:ext>
            </a:extLst>
          </p:cNvPr>
          <p:cNvSpPr txBox="1"/>
          <p:nvPr/>
        </p:nvSpPr>
        <p:spPr>
          <a:xfrm>
            <a:off x="271253" y="5248397"/>
            <a:ext cx="790601" cy="430887"/>
          </a:xfrm>
          <a:prstGeom prst="rect">
            <a:avLst/>
          </a:prstGeom>
          <a:noFill/>
        </p:spPr>
        <p:txBody>
          <a:bodyPr wrap="none" rtlCol="0">
            <a:spAutoFit/>
          </a:bodyPr>
          <a:lstStyle/>
          <a:p>
            <a:pPr algn="ctr"/>
            <a:r>
              <a:rPr lang="en-US" sz="1100" dirty="0"/>
              <a:t>10x </a:t>
            </a:r>
          </a:p>
          <a:p>
            <a:pPr algn="ctr"/>
            <a:r>
              <a:rPr lang="en-US" sz="1100" dirty="0"/>
              <a:t>reduction</a:t>
            </a:r>
          </a:p>
        </p:txBody>
      </p:sp>
    </p:spTree>
    <p:extLst>
      <p:ext uri="{BB962C8B-B14F-4D97-AF65-F5344CB8AC3E}">
        <p14:creationId xmlns:p14="http://schemas.microsoft.com/office/powerpoint/2010/main" val="166189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repeatCount="10000" fill="remove" nodeType="clickEffect">
                                  <p:stCondLst>
                                    <p:cond delay="0"/>
                                  </p:stCondLst>
                                  <p:childTnLst>
                                    <p:cmd type="call" cmd="playFrom(0.0)">
                                      <p:cBhvr>
                                        <p:cTn id="6" dur="90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1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Thrust:  </a:t>
            </a:r>
            <a:br>
              <a:rPr lang="en-US" dirty="0"/>
            </a:br>
            <a:r>
              <a:rPr lang="en-US" dirty="0"/>
              <a:t>Improved VVUQ: Automatic Structural Uncertainty</a:t>
            </a:r>
          </a:p>
        </p:txBody>
      </p:sp>
      <p:sp>
        <p:nvSpPr>
          <p:cNvPr id="3" name="Slide Number Placeholder 2"/>
          <p:cNvSpPr>
            <a:spLocks noGrp="1"/>
          </p:cNvSpPr>
          <p:nvPr>
            <p:ph type="sldNum" sz="quarter" idx="4"/>
          </p:nvPr>
        </p:nvSpPr>
        <p:spPr/>
        <p:txBody>
          <a:bodyPr/>
          <a:lstStyle/>
          <a:p>
            <a:fld id="{4FAB73BC-B049-4115-A692-8D63A059BFB8}" type="slidenum">
              <a:rPr lang="en-US" smtClean="0"/>
              <a:pPr/>
              <a:t>7</a:t>
            </a:fld>
            <a:endParaRPr lang="en-US"/>
          </a:p>
        </p:txBody>
      </p:sp>
      <p:sp>
        <p:nvSpPr>
          <p:cNvPr id="4" name="Text Placeholder 3"/>
          <p:cNvSpPr>
            <a:spLocks noGrp="1"/>
          </p:cNvSpPr>
          <p:nvPr>
            <p:ph type="body" sz="quarter" idx="10"/>
          </p:nvPr>
        </p:nvSpPr>
        <p:spPr>
          <a:xfrm>
            <a:off x="615986" y="1441700"/>
            <a:ext cx="6550535" cy="1893520"/>
          </a:xfrm>
        </p:spPr>
        <p:txBody>
          <a:bodyPr>
            <a:normAutofit/>
          </a:bodyPr>
          <a:lstStyle/>
          <a:p>
            <a:pPr marL="236538" indent="-225425">
              <a:buFont typeface="Arial" charset="0"/>
              <a:buChar char="•"/>
            </a:pPr>
            <a:r>
              <a:rPr lang="en-US" dirty="0"/>
              <a:t>Previous LES validation studies, e.g., cylinder in x-flow, three models were implemented and tested (verified and maintained in the code repository)</a:t>
            </a:r>
          </a:p>
          <a:p>
            <a:pPr marL="236538" indent="-225425">
              <a:buFont typeface="Arial" charset="0"/>
              <a:buChar char="•"/>
            </a:pPr>
            <a:r>
              <a:rPr lang="en-US" kern="0" dirty="0"/>
              <a:t>Is there a more efficient approach? Yes! Eigenvalue perturbation of the SGS stress (extension of RANS-based approach: Emory et al., </a:t>
            </a:r>
            <a:r>
              <a:rPr lang="en-US" i="1" kern="0" dirty="0"/>
              <a:t>Phys. Fluids</a:t>
            </a:r>
            <a:r>
              <a:rPr lang="en-US" kern="0" dirty="0"/>
              <a:t>, 2017)</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836" y="5121729"/>
            <a:ext cx="6172200" cy="1092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141" y="1018625"/>
            <a:ext cx="1729488" cy="1409847"/>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6808" t="10719" r="26772" b="13255"/>
          <a:stretch/>
        </p:blipFill>
        <p:spPr>
          <a:xfrm>
            <a:off x="3458787" y="3008843"/>
            <a:ext cx="2733041" cy="83035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4622" t="11114" r="13465"/>
          <a:stretch/>
        </p:blipFill>
        <p:spPr>
          <a:xfrm>
            <a:off x="3283424" y="3772322"/>
            <a:ext cx="4598127" cy="1433649"/>
          </a:xfrm>
          <a:prstGeom prst="rect">
            <a:avLst/>
          </a:prstGeom>
        </p:spPr>
      </p:pic>
      <p:sp>
        <p:nvSpPr>
          <p:cNvPr id="5" name="TextBox 4">
            <a:extLst>
              <a:ext uri="{FF2B5EF4-FFF2-40B4-BE49-F238E27FC236}">
                <a16:creationId xmlns:a16="http://schemas.microsoft.com/office/drawing/2014/main" id="{185CB727-29F9-0140-AF43-193AFBAC81D1}"/>
              </a:ext>
            </a:extLst>
          </p:cNvPr>
          <p:cNvSpPr txBox="1"/>
          <p:nvPr/>
        </p:nvSpPr>
        <p:spPr>
          <a:xfrm>
            <a:off x="8058539" y="3242620"/>
            <a:ext cx="787395" cy="276999"/>
          </a:xfrm>
          <a:prstGeom prst="rect">
            <a:avLst/>
          </a:prstGeom>
          <a:noFill/>
        </p:spPr>
        <p:txBody>
          <a:bodyPr wrap="none" rtlCol="0">
            <a:spAutoFit/>
          </a:bodyPr>
          <a:lstStyle/>
          <a:p>
            <a:r>
              <a:rPr lang="en-US" sz="1200" dirty="0"/>
              <a:t>Open jet</a:t>
            </a:r>
          </a:p>
        </p:txBody>
      </p:sp>
      <p:pic>
        <p:nvPicPr>
          <p:cNvPr id="63" name="Picture 62" descr="../../../Desktop/meanVelocityUncertainty.png">
            <a:extLst>
              <a:ext uri="{FF2B5EF4-FFF2-40B4-BE49-F238E27FC236}">
                <a16:creationId xmlns:a16="http://schemas.microsoft.com/office/drawing/2014/main" id="{A5E73953-22D1-B641-9DD8-4FE5A22262B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418" b="3304"/>
          <a:stretch/>
        </p:blipFill>
        <p:spPr bwMode="auto">
          <a:xfrm>
            <a:off x="48713" y="3547650"/>
            <a:ext cx="3241061" cy="2497760"/>
          </a:xfrm>
          <a:prstGeom prst="rect">
            <a:avLst/>
          </a:prstGeom>
          <a:noFill/>
          <a:ln>
            <a:noFill/>
          </a:ln>
        </p:spPr>
      </p:pic>
      <p:sp>
        <p:nvSpPr>
          <p:cNvPr id="64" name="Text Placeholder 3">
            <a:extLst>
              <a:ext uri="{FF2B5EF4-FFF2-40B4-BE49-F238E27FC236}">
                <a16:creationId xmlns:a16="http://schemas.microsoft.com/office/drawing/2014/main" id="{DF85F563-5E46-6044-8C3A-E26E874255D0}"/>
              </a:ext>
            </a:extLst>
          </p:cNvPr>
          <p:cNvSpPr txBox="1">
            <a:spLocks/>
          </p:cNvSpPr>
          <p:nvPr/>
        </p:nvSpPr>
        <p:spPr>
          <a:xfrm>
            <a:off x="487466" y="6257840"/>
            <a:ext cx="7543800" cy="683258"/>
          </a:xfrm>
          <a:prstGeom prst="rect">
            <a:avLst/>
          </a:prstGeom>
        </p:spPr>
        <p:txBody>
          <a:bodyPr vert="horz" lIns="0" tIns="45720" rIns="0" bIns="45720" rtlCol="0">
            <a:normAutofit/>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tx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tx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455977" lvl="1" indent="-225425">
              <a:buFont typeface="Arial" charset="0"/>
              <a:buChar char="•"/>
            </a:pPr>
            <a:r>
              <a:rPr lang="en-US" sz="1400" dirty="0" err="1"/>
              <a:t>Jofre</a:t>
            </a:r>
            <a:r>
              <a:rPr lang="en-US" sz="1400" dirty="0"/>
              <a:t>, Domino, and </a:t>
            </a:r>
            <a:r>
              <a:rPr lang="en-US" sz="1400" dirty="0" err="1"/>
              <a:t>Iaccarino</a:t>
            </a:r>
            <a:r>
              <a:rPr lang="en-US" sz="1400" dirty="0"/>
              <a:t>, </a:t>
            </a:r>
            <a:r>
              <a:rPr lang="en-US" sz="1400" i="1" dirty="0"/>
              <a:t>Flow </a:t>
            </a:r>
            <a:r>
              <a:rPr lang="en-US" sz="1400" i="1" dirty="0" err="1"/>
              <a:t>Turb</a:t>
            </a:r>
            <a:r>
              <a:rPr lang="en-US" sz="1400" i="1" dirty="0"/>
              <a:t>. Comb</a:t>
            </a:r>
            <a:r>
              <a:rPr lang="en-US" sz="1400" dirty="0"/>
              <a:t>, 2018 (plane turbulent channel)</a:t>
            </a:r>
          </a:p>
          <a:p>
            <a:pPr marL="455977" lvl="1" indent="-225425">
              <a:buFont typeface="Arial" charset="0"/>
              <a:buChar char="•"/>
            </a:pPr>
            <a:r>
              <a:rPr lang="en-US" sz="1400" dirty="0" err="1"/>
              <a:t>Jofre</a:t>
            </a:r>
            <a:r>
              <a:rPr lang="en-US" sz="1400" dirty="0"/>
              <a:t>, Domino, and </a:t>
            </a:r>
            <a:r>
              <a:rPr lang="en-US" sz="1400" dirty="0" err="1"/>
              <a:t>Iaccarino</a:t>
            </a:r>
            <a:r>
              <a:rPr lang="en-US" sz="1400" dirty="0"/>
              <a:t>, </a:t>
            </a:r>
            <a:r>
              <a:rPr lang="en-US" sz="1400" i="1" dirty="0"/>
              <a:t>Int. J. Heat &amp; Fluid Flow</a:t>
            </a:r>
            <a:r>
              <a:rPr lang="en-US" sz="1400" dirty="0"/>
              <a:t>, 2019 (turbulent axisymmetric jet)</a:t>
            </a:r>
          </a:p>
        </p:txBody>
      </p:sp>
      <p:pic>
        <p:nvPicPr>
          <p:cNvPr id="8" name="Picture 7">
            <a:extLst>
              <a:ext uri="{FF2B5EF4-FFF2-40B4-BE49-F238E27FC236}">
                <a16:creationId xmlns:a16="http://schemas.microsoft.com/office/drawing/2014/main" id="{85743B26-6EB7-2B44-92F1-4C144BA8CCBC}"/>
              </a:ext>
            </a:extLst>
          </p:cNvPr>
          <p:cNvPicPr>
            <a:picLocks noChangeAspect="1"/>
          </p:cNvPicPr>
          <p:nvPr/>
        </p:nvPicPr>
        <p:blipFill rotWithShape="1">
          <a:blip r:embed="rId8"/>
          <a:srcRect l="37568" r="33491"/>
          <a:stretch/>
        </p:blipFill>
        <p:spPr>
          <a:xfrm>
            <a:off x="7955124" y="3582832"/>
            <a:ext cx="994225" cy="1549272"/>
          </a:xfrm>
          <a:prstGeom prst="rect">
            <a:avLst/>
          </a:prstGeom>
        </p:spPr>
      </p:pic>
      <p:sp>
        <p:nvSpPr>
          <p:cNvPr id="66" name="TextBox 65">
            <a:extLst>
              <a:ext uri="{FF2B5EF4-FFF2-40B4-BE49-F238E27FC236}">
                <a16:creationId xmlns:a16="http://schemas.microsoft.com/office/drawing/2014/main" id="{C20F10B1-9871-AF45-B57D-B550A93A2B04}"/>
              </a:ext>
            </a:extLst>
          </p:cNvPr>
          <p:cNvSpPr txBox="1"/>
          <p:nvPr/>
        </p:nvSpPr>
        <p:spPr>
          <a:xfrm>
            <a:off x="7166521" y="2444643"/>
            <a:ext cx="1868108" cy="646331"/>
          </a:xfrm>
          <a:prstGeom prst="rect">
            <a:avLst/>
          </a:prstGeom>
          <a:noFill/>
        </p:spPr>
        <p:txBody>
          <a:bodyPr wrap="square" rtlCol="0">
            <a:spAutoFit/>
          </a:bodyPr>
          <a:lstStyle/>
          <a:p>
            <a:r>
              <a:rPr lang="en-US" sz="1200" dirty="0"/>
              <a:t>Barycentric triangle (see Lumley and Newman</a:t>
            </a:r>
            <a:r>
              <a:rPr lang="en-US" sz="1200" i="1" dirty="0"/>
              <a:t>, J. Fluid Mech.</a:t>
            </a:r>
            <a:r>
              <a:rPr lang="en-US" sz="1200" dirty="0"/>
              <a:t>, 1977) </a:t>
            </a:r>
          </a:p>
        </p:txBody>
      </p:sp>
    </p:spTree>
    <p:extLst>
      <p:ext uri="{BB962C8B-B14F-4D97-AF65-F5344CB8AC3E}">
        <p14:creationId xmlns:p14="http://schemas.microsoft.com/office/powerpoint/2010/main" val="198316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A49F439-6F55-054D-964B-848C6950F03D}"/>
              </a:ext>
            </a:extLst>
          </p:cNvPr>
          <p:cNvPicPr>
            <a:picLocks noChangeAspect="1"/>
          </p:cNvPicPr>
          <p:nvPr/>
        </p:nvPicPr>
        <p:blipFill rotWithShape="1">
          <a:blip r:embed="rId3">
            <a:extLst>
              <a:ext uri="{28A0092B-C50C-407E-A947-70E740481C1C}">
                <a14:useLocalDpi xmlns:a14="http://schemas.microsoft.com/office/drawing/2010/main" val="0"/>
              </a:ext>
            </a:extLst>
          </a:blip>
          <a:srcRect r="9204"/>
          <a:stretch/>
        </p:blipFill>
        <p:spPr>
          <a:xfrm>
            <a:off x="5025091" y="4041559"/>
            <a:ext cx="4018816" cy="2286000"/>
          </a:xfrm>
          <a:prstGeom prst="rect">
            <a:avLst/>
          </a:prstGeom>
        </p:spPr>
      </p:pic>
      <p:pic>
        <p:nvPicPr>
          <p:cNvPr id="17" name="Picture 16">
            <a:extLst>
              <a:ext uri="{FF2B5EF4-FFF2-40B4-BE49-F238E27FC236}">
                <a16:creationId xmlns:a16="http://schemas.microsoft.com/office/drawing/2014/main" id="{258FBBC4-47CA-6F4A-8844-E8F5F71A3A93}"/>
              </a:ext>
            </a:extLst>
          </p:cNvPr>
          <p:cNvPicPr>
            <a:picLocks noChangeAspect="1"/>
          </p:cNvPicPr>
          <p:nvPr/>
        </p:nvPicPr>
        <p:blipFill rotWithShape="1">
          <a:blip r:embed="rId4">
            <a:extLst>
              <a:ext uri="{28A0092B-C50C-407E-A947-70E740481C1C}">
                <a14:useLocalDpi xmlns:a14="http://schemas.microsoft.com/office/drawing/2010/main" val="0"/>
              </a:ext>
            </a:extLst>
          </a:blip>
          <a:srcRect r="8238"/>
          <a:stretch/>
        </p:blipFill>
        <p:spPr>
          <a:xfrm>
            <a:off x="5025091" y="2934896"/>
            <a:ext cx="4061558" cy="2286000"/>
          </a:xfrm>
          <a:prstGeom prst="rect">
            <a:avLst/>
          </a:prstGeom>
        </p:spPr>
      </p:pic>
      <p:pic>
        <p:nvPicPr>
          <p:cNvPr id="16" name="Picture 15">
            <a:extLst>
              <a:ext uri="{FF2B5EF4-FFF2-40B4-BE49-F238E27FC236}">
                <a16:creationId xmlns:a16="http://schemas.microsoft.com/office/drawing/2014/main" id="{16F3AE62-FE84-7949-AA4A-B5E23B0E45B2}"/>
              </a:ext>
            </a:extLst>
          </p:cNvPr>
          <p:cNvPicPr>
            <a:picLocks noChangeAspect="1"/>
          </p:cNvPicPr>
          <p:nvPr/>
        </p:nvPicPr>
        <p:blipFill rotWithShape="1">
          <a:blip r:embed="rId5">
            <a:extLst>
              <a:ext uri="{28A0092B-C50C-407E-A947-70E740481C1C}">
                <a14:useLocalDpi xmlns:a14="http://schemas.microsoft.com/office/drawing/2010/main" val="0"/>
              </a:ext>
            </a:extLst>
          </a:blip>
          <a:srcRect r="9204"/>
          <a:stretch/>
        </p:blipFill>
        <p:spPr>
          <a:xfrm>
            <a:off x="5025091" y="1828232"/>
            <a:ext cx="4018816" cy="2286000"/>
          </a:xfrm>
          <a:prstGeom prst="rect">
            <a:avLst/>
          </a:prstGeom>
        </p:spPr>
      </p:pic>
      <p:pic>
        <p:nvPicPr>
          <p:cNvPr id="15" name="Picture 14">
            <a:extLst>
              <a:ext uri="{FF2B5EF4-FFF2-40B4-BE49-F238E27FC236}">
                <a16:creationId xmlns:a16="http://schemas.microsoft.com/office/drawing/2014/main" id="{602F2BDB-F382-DE44-8631-167B57504FE4}"/>
              </a:ext>
            </a:extLst>
          </p:cNvPr>
          <p:cNvPicPr>
            <a:picLocks noChangeAspect="1"/>
          </p:cNvPicPr>
          <p:nvPr/>
        </p:nvPicPr>
        <p:blipFill rotWithShape="1">
          <a:blip r:embed="rId6">
            <a:extLst>
              <a:ext uri="{28A0092B-C50C-407E-A947-70E740481C1C}">
                <a14:useLocalDpi xmlns:a14="http://schemas.microsoft.com/office/drawing/2010/main" val="0"/>
              </a:ext>
            </a:extLst>
          </a:blip>
          <a:srcRect r="11339"/>
          <a:stretch/>
        </p:blipFill>
        <p:spPr>
          <a:xfrm>
            <a:off x="5025091" y="721568"/>
            <a:ext cx="3924301" cy="2286000"/>
          </a:xfrm>
          <a:prstGeom prst="rect">
            <a:avLst/>
          </a:prstGeom>
        </p:spPr>
      </p:pic>
      <p:sp>
        <p:nvSpPr>
          <p:cNvPr id="2" name="Title 1"/>
          <p:cNvSpPr>
            <a:spLocks noGrp="1"/>
          </p:cNvSpPr>
          <p:nvPr>
            <p:ph type="title"/>
          </p:nvPr>
        </p:nvSpPr>
        <p:spPr/>
        <p:txBody>
          <a:bodyPr/>
          <a:lstStyle/>
          <a:p>
            <a:r>
              <a:rPr lang="en-US" dirty="0"/>
              <a:t>Research Thrust: </a:t>
            </a:r>
            <a:br>
              <a:rPr lang="en-US" dirty="0"/>
            </a:br>
            <a:r>
              <a:rPr lang="en-US" dirty="0"/>
              <a:t>Large-Scale Fire Dynamics in the Presence of Cross 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8</a:t>
            </a:fld>
            <a:endParaRPr lang="en-US"/>
          </a:p>
        </p:txBody>
      </p:sp>
      <p:sp>
        <p:nvSpPr>
          <p:cNvPr id="8" name="Text Placeholder 3"/>
          <p:cNvSpPr>
            <a:spLocks noGrp="1"/>
          </p:cNvSpPr>
          <p:nvPr>
            <p:ph type="body" sz="quarter" idx="10"/>
          </p:nvPr>
        </p:nvSpPr>
        <p:spPr>
          <a:xfrm>
            <a:off x="615987" y="1441699"/>
            <a:ext cx="4669035" cy="5354643"/>
          </a:xfrm>
        </p:spPr>
        <p:txBody>
          <a:bodyPr>
            <a:normAutofit/>
          </a:bodyPr>
          <a:lstStyle/>
          <a:p>
            <a:pPr marL="236538" lvl="1" indent="-225425">
              <a:spcBef>
                <a:spcPts val="900"/>
              </a:spcBef>
              <a:spcAft>
                <a:spcPts val="150"/>
              </a:spcAft>
              <a:buSzPct val="100000"/>
              <a:buFont typeface="Arial" charset="0"/>
              <a:buChar char="•"/>
            </a:pPr>
            <a:r>
              <a:rPr lang="en-US" sz="1800" dirty="0"/>
              <a:t>The coupling of crosswind with a hydrocarbon fire event drives large-scale column vortex formation – very similar to classic jet-in-cross flow behavior</a:t>
            </a:r>
          </a:p>
          <a:p>
            <a:pPr marL="236538" lvl="1" indent="-225425">
              <a:spcBef>
                <a:spcPts val="900"/>
              </a:spcBef>
              <a:spcAft>
                <a:spcPts val="150"/>
              </a:spcAft>
              <a:buSzPct val="100000"/>
              <a:buFont typeface="Arial" charset="0"/>
              <a:buChar char="•"/>
            </a:pPr>
            <a:r>
              <a:rPr lang="en-US" sz="1800" dirty="0"/>
              <a:t>Increased mixing yields increased radiative heat fluxes</a:t>
            </a:r>
          </a:p>
          <a:p>
            <a:pPr marL="236538" lvl="1" indent="-225425">
              <a:spcBef>
                <a:spcPts val="900"/>
              </a:spcBef>
              <a:spcAft>
                <a:spcPts val="150"/>
              </a:spcAft>
              <a:buSzPct val="100000"/>
              <a:buFont typeface="Arial" charset="0"/>
              <a:buChar char="•"/>
            </a:pPr>
            <a:r>
              <a:rPr lang="en-US" sz="1800" dirty="0"/>
              <a:t>Although bench scale efforts exist for quantities such as flame drag distance and tilt angles, none exist for this scale of interest, e.g., 10 meters and beyond</a:t>
            </a:r>
          </a:p>
          <a:p>
            <a:pPr marL="236538" lvl="1" indent="-225425">
              <a:spcBef>
                <a:spcPts val="900"/>
              </a:spcBef>
              <a:spcAft>
                <a:spcPts val="150"/>
              </a:spcAft>
              <a:buSzPct val="100000"/>
              <a:buFont typeface="Arial" charset="0"/>
              <a:buChar char="•"/>
            </a:pPr>
            <a:r>
              <a:rPr lang="en-US" sz="1800" dirty="0"/>
              <a:t>We (Domino and Scott, 2020 ASC V&amp;V) are quantifying large-scale fire physics (</a:t>
            </a:r>
            <a:r>
              <a:rPr lang="en-US" sz="1800" dirty="0">
                <a:latin typeface="Symbol" pitchFamily="2" charset="2"/>
              </a:rPr>
              <a:t>G, q</a:t>
            </a:r>
            <a:r>
              <a:rPr lang="en-US" sz="1800" dirty="0"/>
              <a:t>, etc.) through theory (Mahesh, </a:t>
            </a:r>
            <a:r>
              <a:rPr lang="en-US" sz="1800" i="1" dirty="0"/>
              <a:t>Annual Rev. Fluid Mech</a:t>
            </a:r>
            <a:r>
              <a:rPr lang="en-US" sz="1800" dirty="0"/>
              <a:t>, 2013) and simulation (LES-based)</a:t>
            </a:r>
          </a:p>
          <a:p>
            <a:pPr marL="236538" lvl="1" indent="-225425">
              <a:spcBef>
                <a:spcPts val="900"/>
              </a:spcBef>
              <a:spcAft>
                <a:spcPts val="150"/>
              </a:spcAft>
              <a:buSzPct val="100000"/>
              <a:buFont typeface="Arial" charset="0"/>
              <a:buChar char="•"/>
            </a:pPr>
            <a:r>
              <a:rPr lang="en-US" sz="1800" dirty="0"/>
              <a:t>Wake vortices have </a:t>
            </a:r>
            <a:r>
              <a:rPr lang="en-US" sz="1800" b="1" i="1" dirty="0"/>
              <a:t>never</a:t>
            </a:r>
            <a:r>
              <a:rPr lang="en-US" sz="1800" dirty="0"/>
              <a:t> been realized in simulation (ABL/CVP interactions)</a:t>
            </a:r>
          </a:p>
          <a:p>
            <a:pPr marL="236538" lvl="1" indent="-225425">
              <a:spcBef>
                <a:spcPts val="900"/>
              </a:spcBef>
              <a:spcAft>
                <a:spcPts val="150"/>
              </a:spcAft>
              <a:buSzPct val="100000"/>
              <a:buFont typeface="Arial" charset="0"/>
              <a:buChar char="•"/>
            </a:pPr>
            <a:r>
              <a:rPr lang="en-US" sz="1800" dirty="0"/>
              <a:t>Deploy automatic LES-UQ methodology</a:t>
            </a:r>
          </a:p>
          <a:p>
            <a:pPr marL="373688" lvl="2" indent="-225425">
              <a:spcBef>
                <a:spcPts val="900"/>
              </a:spcBef>
              <a:spcAft>
                <a:spcPts val="150"/>
              </a:spcAft>
              <a:buSzPct val="100000"/>
              <a:buFont typeface="Arial" charset="0"/>
              <a:buChar char="•"/>
            </a:pPr>
            <a:r>
              <a:rPr lang="en-US" sz="1400" dirty="0"/>
              <a:t>Proposed CTRSP 2020</a:t>
            </a:r>
          </a:p>
        </p:txBody>
      </p:sp>
      <p:sp>
        <p:nvSpPr>
          <p:cNvPr id="11" name="Rectangle 10"/>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9C21E9-DECC-8742-929C-99F89749B7C1}"/>
              </a:ext>
            </a:extLst>
          </p:cNvPr>
          <p:cNvPicPr>
            <a:picLocks noChangeAspect="1"/>
          </p:cNvPicPr>
          <p:nvPr/>
        </p:nvPicPr>
        <p:blipFill rotWithShape="1">
          <a:blip r:embed="rId3">
            <a:extLst>
              <a:ext uri="{28A0092B-C50C-407E-A947-70E740481C1C}">
                <a14:useLocalDpi xmlns:a14="http://schemas.microsoft.com/office/drawing/2010/main" val="0"/>
              </a:ext>
            </a:extLst>
          </a:blip>
          <a:srcRect l="91552" r="1351" b="63311"/>
          <a:stretch/>
        </p:blipFill>
        <p:spPr>
          <a:xfrm>
            <a:off x="8364456" y="1001669"/>
            <a:ext cx="526256" cy="1405006"/>
          </a:xfrm>
          <a:prstGeom prst="rect">
            <a:avLst/>
          </a:prstGeom>
        </p:spPr>
      </p:pic>
      <p:sp>
        <p:nvSpPr>
          <p:cNvPr id="20" name="TextBox 19">
            <a:extLst>
              <a:ext uri="{FF2B5EF4-FFF2-40B4-BE49-F238E27FC236}">
                <a16:creationId xmlns:a16="http://schemas.microsoft.com/office/drawing/2014/main" id="{12E7B2B8-D02C-B94A-AA8F-A57C209C3D1B}"/>
              </a:ext>
            </a:extLst>
          </p:cNvPr>
          <p:cNvSpPr txBox="1"/>
          <p:nvPr/>
        </p:nvSpPr>
        <p:spPr>
          <a:xfrm>
            <a:off x="5285022" y="1844273"/>
            <a:ext cx="1927566" cy="861774"/>
          </a:xfrm>
          <a:prstGeom prst="rect">
            <a:avLst/>
          </a:prstGeom>
          <a:noFill/>
        </p:spPr>
        <p:txBody>
          <a:bodyPr wrap="square" rtlCol="0">
            <a:spAutoFit/>
          </a:bodyPr>
          <a:lstStyle/>
          <a:p>
            <a:pPr algn="ctr"/>
            <a:r>
              <a:rPr lang="en-US" dirty="0"/>
              <a:t>~0 m/s</a:t>
            </a:r>
          </a:p>
          <a:p>
            <a:pPr algn="ctr"/>
            <a:r>
              <a:rPr lang="en-US" sz="1400" dirty="0" err="1">
                <a:solidFill>
                  <a:srgbClr val="FF0000"/>
                </a:solidFill>
              </a:rPr>
              <a:t>q”</a:t>
            </a:r>
            <a:r>
              <a:rPr lang="en-US" sz="1400" baseline="-25000" dirty="0" err="1">
                <a:solidFill>
                  <a:srgbClr val="FF0000"/>
                </a:solidFill>
              </a:rPr>
              <a:t>r</a:t>
            </a:r>
            <a:r>
              <a:rPr lang="en-US" sz="1400" dirty="0">
                <a:solidFill>
                  <a:srgbClr val="FF0000"/>
                </a:solidFill>
              </a:rPr>
              <a:t>= 180 kW/m</a:t>
            </a:r>
            <a:r>
              <a:rPr lang="en-US" sz="1400" baseline="30000" dirty="0">
                <a:solidFill>
                  <a:srgbClr val="FF0000"/>
                </a:solidFill>
              </a:rPr>
              <a:t>2</a:t>
            </a:r>
          </a:p>
          <a:p>
            <a:pPr algn="ctr"/>
            <a:endParaRPr lang="en-US" dirty="0"/>
          </a:p>
        </p:txBody>
      </p:sp>
      <p:sp>
        <p:nvSpPr>
          <p:cNvPr id="21" name="TextBox 20">
            <a:extLst>
              <a:ext uri="{FF2B5EF4-FFF2-40B4-BE49-F238E27FC236}">
                <a16:creationId xmlns:a16="http://schemas.microsoft.com/office/drawing/2014/main" id="{25808943-B5FC-E54E-98D6-10DE948DACE1}"/>
              </a:ext>
            </a:extLst>
          </p:cNvPr>
          <p:cNvSpPr txBox="1"/>
          <p:nvPr/>
        </p:nvSpPr>
        <p:spPr>
          <a:xfrm>
            <a:off x="5285022" y="2935233"/>
            <a:ext cx="1927566" cy="584775"/>
          </a:xfrm>
          <a:prstGeom prst="rect">
            <a:avLst/>
          </a:prstGeom>
          <a:noFill/>
        </p:spPr>
        <p:txBody>
          <a:bodyPr wrap="square" rtlCol="0">
            <a:spAutoFit/>
          </a:bodyPr>
          <a:lstStyle/>
          <a:p>
            <a:pPr algn="ctr"/>
            <a:r>
              <a:rPr lang="en-US" dirty="0"/>
              <a:t>5 m/s</a:t>
            </a:r>
          </a:p>
          <a:p>
            <a:pPr algn="ctr"/>
            <a:r>
              <a:rPr lang="en-US" sz="1400" dirty="0" err="1">
                <a:solidFill>
                  <a:srgbClr val="FF0000"/>
                </a:solidFill>
              </a:rPr>
              <a:t>q”</a:t>
            </a:r>
            <a:r>
              <a:rPr lang="en-US" sz="1400" baseline="-25000" dirty="0" err="1">
                <a:solidFill>
                  <a:srgbClr val="FF0000"/>
                </a:solidFill>
              </a:rPr>
              <a:t>r</a:t>
            </a:r>
            <a:r>
              <a:rPr lang="en-US" sz="1400" dirty="0">
                <a:solidFill>
                  <a:srgbClr val="FF0000"/>
                </a:solidFill>
              </a:rPr>
              <a:t>= 250 kW/m</a:t>
            </a:r>
            <a:r>
              <a:rPr lang="en-US" sz="1400" baseline="30000" dirty="0">
                <a:solidFill>
                  <a:srgbClr val="FF0000"/>
                </a:solidFill>
              </a:rPr>
              <a:t>2</a:t>
            </a:r>
          </a:p>
        </p:txBody>
      </p:sp>
      <p:sp>
        <p:nvSpPr>
          <p:cNvPr id="22" name="TextBox 21">
            <a:extLst>
              <a:ext uri="{FF2B5EF4-FFF2-40B4-BE49-F238E27FC236}">
                <a16:creationId xmlns:a16="http://schemas.microsoft.com/office/drawing/2014/main" id="{56ED7C55-C02A-1246-8228-EF13C0F89DC1}"/>
              </a:ext>
            </a:extLst>
          </p:cNvPr>
          <p:cNvSpPr txBox="1"/>
          <p:nvPr/>
        </p:nvSpPr>
        <p:spPr>
          <a:xfrm>
            <a:off x="5285022" y="4026193"/>
            <a:ext cx="1927566" cy="584775"/>
          </a:xfrm>
          <a:prstGeom prst="rect">
            <a:avLst/>
          </a:prstGeom>
          <a:noFill/>
        </p:spPr>
        <p:txBody>
          <a:bodyPr wrap="square" rtlCol="0">
            <a:spAutoFit/>
          </a:bodyPr>
          <a:lstStyle/>
          <a:p>
            <a:pPr algn="ctr"/>
            <a:r>
              <a:rPr lang="en-US" dirty="0"/>
              <a:t>10 m/s</a:t>
            </a:r>
          </a:p>
          <a:p>
            <a:pPr algn="ctr"/>
            <a:r>
              <a:rPr lang="en-US" sz="1400" dirty="0" err="1">
                <a:solidFill>
                  <a:srgbClr val="FF0000"/>
                </a:solidFill>
              </a:rPr>
              <a:t>q”</a:t>
            </a:r>
            <a:r>
              <a:rPr lang="en-US" sz="1400" baseline="-25000" dirty="0" err="1">
                <a:solidFill>
                  <a:srgbClr val="FF0000"/>
                </a:solidFill>
              </a:rPr>
              <a:t>r</a:t>
            </a:r>
            <a:r>
              <a:rPr lang="en-US" sz="1400" dirty="0">
                <a:solidFill>
                  <a:srgbClr val="FF0000"/>
                </a:solidFill>
              </a:rPr>
              <a:t>= 380 kW/m</a:t>
            </a:r>
            <a:r>
              <a:rPr lang="en-US" sz="1400" baseline="30000" dirty="0">
                <a:solidFill>
                  <a:srgbClr val="FF0000"/>
                </a:solidFill>
              </a:rPr>
              <a:t>2</a:t>
            </a:r>
          </a:p>
        </p:txBody>
      </p:sp>
      <p:sp>
        <p:nvSpPr>
          <p:cNvPr id="24" name="TextBox 23">
            <a:extLst>
              <a:ext uri="{FF2B5EF4-FFF2-40B4-BE49-F238E27FC236}">
                <a16:creationId xmlns:a16="http://schemas.microsoft.com/office/drawing/2014/main" id="{CEFF1677-AC8F-DD4E-B77D-787B687F801E}"/>
              </a:ext>
            </a:extLst>
          </p:cNvPr>
          <p:cNvSpPr txBox="1"/>
          <p:nvPr/>
        </p:nvSpPr>
        <p:spPr>
          <a:xfrm>
            <a:off x="5285022" y="5117154"/>
            <a:ext cx="1927566" cy="584775"/>
          </a:xfrm>
          <a:prstGeom prst="rect">
            <a:avLst/>
          </a:prstGeom>
          <a:noFill/>
        </p:spPr>
        <p:txBody>
          <a:bodyPr wrap="square" rtlCol="0">
            <a:spAutoFit/>
          </a:bodyPr>
          <a:lstStyle/>
          <a:p>
            <a:pPr algn="ctr"/>
            <a:r>
              <a:rPr lang="en-US" dirty="0"/>
              <a:t>20 m/s</a:t>
            </a:r>
          </a:p>
          <a:p>
            <a:pPr algn="ctr"/>
            <a:r>
              <a:rPr lang="en-US" sz="1400" dirty="0" err="1">
                <a:solidFill>
                  <a:srgbClr val="FF0000"/>
                </a:solidFill>
              </a:rPr>
              <a:t>q”</a:t>
            </a:r>
            <a:r>
              <a:rPr lang="en-US" sz="1400" baseline="-25000" dirty="0" err="1">
                <a:solidFill>
                  <a:srgbClr val="FF0000"/>
                </a:solidFill>
              </a:rPr>
              <a:t>r</a:t>
            </a:r>
            <a:r>
              <a:rPr lang="en-US" sz="1400" dirty="0">
                <a:solidFill>
                  <a:srgbClr val="FF0000"/>
                </a:solidFill>
              </a:rPr>
              <a:t>= 360 kW/m</a:t>
            </a:r>
            <a:r>
              <a:rPr lang="en-US" sz="1400" baseline="30000" dirty="0">
                <a:solidFill>
                  <a:srgbClr val="FF0000"/>
                </a:solidFill>
              </a:rPr>
              <a:t>2</a:t>
            </a:r>
          </a:p>
        </p:txBody>
      </p:sp>
      <p:sp>
        <p:nvSpPr>
          <p:cNvPr id="4" name="TextBox 3">
            <a:extLst>
              <a:ext uri="{FF2B5EF4-FFF2-40B4-BE49-F238E27FC236}">
                <a16:creationId xmlns:a16="http://schemas.microsoft.com/office/drawing/2014/main" id="{4D629F12-83F8-D64C-B338-E81207D69E1A}"/>
              </a:ext>
            </a:extLst>
          </p:cNvPr>
          <p:cNvSpPr txBox="1"/>
          <p:nvPr/>
        </p:nvSpPr>
        <p:spPr>
          <a:xfrm>
            <a:off x="5474858" y="6294238"/>
            <a:ext cx="3664786" cy="461665"/>
          </a:xfrm>
          <a:prstGeom prst="rect">
            <a:avLst/>
          </a:prstGeom>
          <a:noFill/>
        </p:spPr>
        <p:txBody>
          <a:bodyPr wrap="none" rtlCol="0">
            <a:spAutoFit/>
          </a:bodyPr>
          <a:lstStyle/>
          <a:p>
            <a:pPr algn="ctr"/>
            <a:r>
              <a:rPr lang="en-US" sz="1200" dirty="0"/>
              <a:t>10 m pool fire</a:t>
            </a:r>
          </a:p>
          <a:p>
            <a:pPr algn="ctr"/>
            <a:r>
              <a:rPr lang="en-US" sz="1200" dirty="0"/>
              <a:t>LES-based numerical study with varying cross wind</a:t>
            </a:r>
          </a:p>
        </p:txBody>
      </p:sp>
    </p:spTree>
    <p:extLst>
      <p:ext uri="{BB962C8B-B14F-4D97-AF65-F5344CB8AC3E}">
        <p14:creationId xmlns:p14="http://schemas.microsoft.com/office/powerpoint/2010/main" val="118210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a Mindset</a:t>
            </a:r>
            <a:r>
              <a:rPr lang="mr-IN" dirty="0"/>
              <a:t>…</a:t>
            </a:r>
            <a:r>
              <a:rPr lang="en-US" dirty="0"/>
              <a:t>.. Whirling-like 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268089" y="1222340"/>
            <a:ext cx="2234914" cy="4478769"/>
          </a:xfrm>
          <a:prstGeom prst="rect">
            <a:avLst/>
          </a:prstGeom>
        </p:spPr>
      </p:pic>
      <p:sp>
        <p:nvSpPr>
          <p:cNvPr id="6" name="TextBox 5"/>
          <p:cNvSpPr txBox="1"/>
          <p:nvPr/>
        </p:nvSpPr>
        <p:spPr>
          <a:xfrm>
            <a:off x="50065" y="5908798"/>
            <a:ext cx="8036156" cy="830997"/>
          </a:xfrm>
          <a:prstGeom prst="rect">
            <a:avLst/>
          </a:prstGeom>
          <a:noFill/>
        </p:spPr>
        <p:txBody>
          <a:bodyPr wrap="square" rtlCol="0">
            <a:spAutoFit/>
          </a:bodyPr>
          <a:lstStyle/>
          <a:p>
            <a:r>
              <a:rPr lang="en-US" sz="1600" b="1" dirty="0">
                <a:ea typeface="Lucida Sans" charset="0"/>
                <a:cs typeface="Lucida Sans" charset="0"/>
              </a:rPr>
              <a:t>Fire whirls from a 3-meter diameter pool in the Fire Laboratory for Accreditation of Modeling by Experiment, or FLAME, facility at Sandia National Laboratories.</a:t>
            </a:r>
            <a:r>
              <a:rPr lang="en-US" sz="1600" dirty="0">
                <a:ea typeface="Lucida Sans" charset="0"/>
                <a:cs typeface="Lucida Sans" charset="0"/>
              </a:rPr>
              <a:t> (Photo by Richard Simpson; A. </a:t>
            </a:r>
            <a:r>
              <a:rPr lang="en-US" sz="1600" dirty="0" err="1">
                <a:ea typeface="Lucida Sans" charset="0"/>
                <a:cs typeface="Lucida Sans" charset="0"/>
              </a:rPr>
              <a:t>Hanlin</a:t>
            </a:r>
            <a:r>
              <a:rPr lang="en-US" sz="1600" dirty="0">
                <a:ea typeface="Lucida Sans" charset="0"/>
                <a:cs typeface="Lucida Sans" charset="0"/>
              </a:rPr>
              <a:t>, lead experimentalist)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8588" t="4820" r="7367" b="6235"/>
          <a:stretch/>
        </p:blipFill>
        <p:spPr>
          <a:xfrm>
            <a:off x="2739279" y="3072992"/>
            <a:ext cx="2906679" cy="2057400"/>
          </a:xfrm>
          <a:prstGeom prst="rect">
            <a:avLst/>
          </a:prstGeom>
        </p:spPr>
      </p:pic>
      <p:sp>
        <p:nvSpPr>
          <p:cNvPr id="8" name="TextBox 7"/>
          <p:cNvSpPr txBox="1"/>
          <p:nvPr/>
        </p:nvSpPr>
        <p:spPr>
          <a:xfrm>
            <a:off x="2613256" y="5161901"/>
            <a:ext cx="3087448" cy="307777"/>
          </a:xfrm>
          <a:prstGeom prst="rect">
            <a:avLst/>
          </a:prstGeom>
          <a:noFill/>
        </p:spPr>
        <p:txBody>
          <a:bodyPr wrap="none" rtlCol="0">
            <a:spAutoFit/>
          </a:bodyPr>
          <a:lstStyle/>
          <a:p>
            <a:r>
              <a:rPr lang="en-US" sz="1400" dirty="0"/>
              <a:t>Brush fire (Curtin Springs, Australia)</a:t>
            </a:r>
          </a:p>
        </p:txBody>
      </p:sp>
      <p:pic>
        <p:nvPicPr>
          <p:cNvPr id="10" name="Picture 9">
            <a:extLst>
              <a:ext uri="{FF2B5EF4-FFF2-40B4-BE49-F238E27FC236}">
                <a16:creationId xmlns:a16="http://schemas.microsoft.com/office/drawing/2014/main" id="{DB6CD5DF-A46D-AE4C-9E40-47DD3AAC669F}"/>
              </a:ext>
            </a:extLst>
          </p:cNvPr>
          <p:cNvPicPr>
            <a:picLocks noChangeAspect="1"/>
          </p:cNvPicPr>
          <p:nvPr/>
        </p:nvPicPr>
        <p:blipFill>
          <a:blip r:embed="rId4"/>
          <a:stretch>
            <a:fillRect/>
          </a:stretch>
        </p:blipFill>
        <p:spPr>
          <a:xfrm>
            <a:off x="5810957" y="3072992"/>
            <a:ext cx="3153302" cy="2057400"/>
          </a:xfrm>
          <a:prstGeom prst="rect">
            <a:avLst/>
          </a:prstGeom>
        </p:spPr>
      </p:pic>
      <p:sp>
        <p:nvSpPr>
          <p:cNvPr id="11" name="TextBox 10">
            <a:extLst>
              <a:ext uri="{FF2B5EF4-FFF2-40B4-BE49-F238E27FC236}">
                <a16:creationId xmlns:a16="http://schemas.microsoft.com/office/drawing/2014/main" id="{9466ABFC-12D8-1645-8178-A3BADCE023A8}"/>
              </a:ext>
            </a:extLst>
          </p:cNvPr>
          <p:cNvSpPr txBox="1"/>
          <p:nvPr/>
        </p:nvSpPr>
        <p:spPr>
          <a:xfrm>
            <a:off x="6031499" y="5161901"/>
            <a:ext cx="2777940" cy="307777"/>
          </a:xfrm>
          <a:prstGeom prst="rect">
            <a:avLst/>
          </a:prstGeom>
          <a:noFill/>
        </p:spPr>
        <p:txBody>
          <a:bodyPr wrap="none" rtlCol="0">
            <a:spAutoFit/>
          </a:bodyPr>
          <a:lstStyle/>
          <a:p>
            <a:r>
              <a:rPr lang="en-US" sz="1400" dirty="0"/>
              <a:t>Pinto et al., </a:t>
            </a:r>
            <a:r>
              <a:rPr lang="en-US" sz="1400" i="1" dirty="0"/>
              <a:t>Fire Safety J.</a:t>
            </a:r>
            <a:r>
              <a:rPr lang="en-US" sz="1400" dirty="0"/>
              <a:t>, 2017</a:t>
            </a:r>
          </a:p>
        </p:txBody>
      </p:sp>
      <p:sp>
        <p:nvSpPr>
          <p:cNvPr id="12" name="Text Placeholder 3">
            <a:extLst>
              <a:ext uri="{FF2B5EF4-FFF2-40B4-BE49-F238E27FC236}">
                <a16:creationId xmlns:a16="http://schemas.microsoft.com/office/drawing/2014/main" id="{FAEFAC30-5B7B-6541-9335-416746A5E784}"/>
              </a:ext>
            </a:extLst>
          </p:cNvPr>
          <p:cNvSpPr>
            <a:spLocks noGrp="1"/>
          </p:cNvSpPr>
          <p:nvPr>
            <p:ph type="body" sz="quarter" idx="10"/>
          </p:nvPr>
        </p:nvSpPr>
        <p:spPr>
          <a:xfrm>
            <a:off x="2751636" y="1324851"/>
            <a:ext cx="5969973" cy="1480134"/>
          </a:xfrm>
        </p:spPr>
        <p:txBody>
          <a:bodyPr>
            <a:noAutofit/>
          </a:bodyPr>
          <a:lstStyle/>
          <a:p>
            <a:pPr marL="236538" indent="-228600">
              <a:buFont typeface="Arial" charset="0"/>
              <a:buChar char="•"/>
            </a:pPr>
            <a:r>
              <a:rPr lang="en-US" dirty="0">
                <a:latin typeface="+mj-lt"/>
                <a:cs typeface="Lucida Sans"/>
              </a:rPr>
              <a:t>Fire whirls significantly increase pear radiative and convection loads to due increased mixing rate (&gt;&gt;200 kW/m</a:t>
            </a:r>
            <a:r>
              <a:rPr lang="en-US" baseline="30000" dirty="0">
                <a:latin typeface="+mj-lt"/>
                <a:cs typeface="Lucida Sans"/>
              </a:rPr>
              <a:t>2</a:t>
            </a:r>
            <a:r>
              <a:rPr lang="en-US" dirty="0">
                <a:latin typeface="+mj-lt"/>
                <a:cs typeface="Lucida Sans"/>
              </a:rPr>
              <a:t>)</a:t>
            </a:r>
          </a:p>
          <a:p>
            <a:pPr marL="236538" indent="-228600">
              <a:buFont typeface="Arial" charset="0"/>
              <a:buChar char="•"/>
            </a:pPr>
            <a:r>
              <a:rPr lang="en-US" dirty="0">
                <a:latin typeface="+mj-lt"/>
              </a:rPr>
              <a:t>Phenomena can be rather common in real scenarios (see Fig 3 of </a:t>
            </a:r>
            <a:r>
              <a:rPr lang="en-US" dirty="0" err="1">
                <a:latin typeface="+mj-lt"/>
              </a:rPr>
              <a:t>Tohidi</a:t>
            </a:r>
            <a:r>
              <a:rPr lang="en-US" dirty="0">
                <a:latin typeface="+mj-lt"/>
              </a:rPr>
              <a:t> et al., </a:t>
            </a:r>
            <a:r>
              <a:rPr lang="en-US" i="1" dirty="0">
                <a:latin typeface="+mj-lt"/>
              </a:rPr>
              <a:t>Annual Rev. Fluid Mech</a:t>
            </a:r>
            <a:r>
              <a:rPr lang="en-US" dirty="0">
                <a:latin typeface="+mj-lt"/>
              </a:rPr>
              <a:t>., 2018), e.g., L-s, hills, etc.</a:t>
            </a:r>
          </a:p>
        </p:txBody>
      </p:sp>
    </p:spTree>
    <p:extLst>
      <p:ext uri="{BB962C8B-B14F-4D97-AF65-F5344CB8AC3E}">
        <p14:creationId xmlns:p14="http://schemas.microsoft.com/office/powerpoint/2010/main" val="237108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4903</TotalTime>
  <Words>1191</Words>
  <Application>Microsoft Macintosh PowerPoint</Application>
  <PresentationFormat>On-screen Show (4:3)</PresentationFormat>
  <Paragraphs>122</Paragraphs>
  <Slides>11</Slides>
  <Notes>7</Notes>
  <HiddenSlides>0</HiddenSlides>
  <MMClips>8</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Calibri</vt:lpstr>
      <vt:lpstr>Garamond</vt:lpstr>
      <vt:lpstr>Gill Sans MT</vt:lpstr>
      <vt:lpstr>Symbol</vt:lpstr>
      <vt:lpstr>Trebuchet MS</vt:lpstr>
      <vt:lpstr>Sandia2018_4x3</vt:lpstr>
      <vt:lpstr>Sandia Theme (White Background)</vt:lpstr>
      <vt:lpstr>1_Sandia Theme (White Background)</vt:lpstr>
      <vt:lpstr>PowerPoint Presentation</vt:lpstr>
      <vt:lpstr>Quiescent Fire/Plume Physics Convergence</vt:lpstr>
      <vt:lpstr>LES-based Solution Verification (Brown, et al., SAND, 2017)</vt:lpstr>
      <vt:lpstr>Evolution of a Mindset….. Crossflow</vt:lpstr>
      <vt:lpstr>Turbulence Modeling in the Presence of Mixed Convection</vt:lpstr>
      <vt:lpstr>Research Thrust: High-quality LES-Based VVUQ Process</vt:lpstr>
      <vt:lpstr>Research Thrust:   Improved VVUQ: Automatic Structural Uncertainty</vt:lpstr>
      <vt:lpstr>Research Thrust:  Large-Scale Fire Dynamics in the Presence of Cross Flow</vt:lpstr>
      <vt:lpstr>Evolution of a Mindset….. Whirling-like Flow</vt:lpstr>
      <vt:lpstr>Research Thrust: LES-based Modeling Whirling-like Flow</vt:lpstr>
      <vt:lpstr>Kelvin Helmholtz Instability in a NM Sky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253</cp:revision>
  <cp:lastPrinted>2019-12-24T19:24:15Z</cp:lastPrinted>
  <dcterms:created xsi:type="dcterms:W3CDTF">2017-10-14T01:15:26Z</dcterms:created>
  <dcterms:modified xsi:type="dcterms:W3CDTF">2020-01-30T04:48:00Z</dcterms:modified>
</cp:coreProperties>
</file>